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69" r:id="rId3"/>
    <p:sldId id="334" r:id="rId4"/>
    <p:sldId id="335" r:id="rId5"/>
    <p:sldId id="336" r:id="rId6"/>
    <p:sldId id="337" r:id="rId7"/>
    <p:sldId id="338" r:id="rId8"/>
    <p:sldId id="33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2609"/>
    <a:srgbClr val="F303D1"/>
    <a:srgbClr val="60C943"/>
    <a:srgbClr val="A902EC"/>
    <a:srgbClr val="D78103"/>
    <a:srgbClr val="E1972B"/>
    <a:srgbClr val="75FC10"/>
    <a:srgbClr val="FFFFFF"/>
    <a:srgbClr val="19FF0D"/>
    <a:srgbClr val="FC1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3922" autoAdjust="0"/>
  </p:normalViewPr>
  <p:slideViewPr>
    <p:cSldViewPr>
      <p:cViewPr varScale="1">
        <p:scale>
          <a:sx n="85" d="100"/>
          <a:sy n="85" d="100"/>
        </p:scale>
        <p:origin x="100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411E4-E2CA-4FB7-BA33-D6389D56503D}" type="datetimeFigureOut">
              <a:rPr lang="en-US" smtClean="0"/>
              <a:t>11/13/2020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1C216-5607-433E-9FD7-F3B41FEFF145}" type="slidenum">
              <a:rPr lang="en-US" smtClean="0"/>
              <a:t>‹#›</a:t>
            </a:fld>
            <a:endParaRPr lang="en-US"/>
          </a:p>
        </p:txBody>
      </p:sp>
    </p:spTree>
    <p:extLst>
      <p:ext uri="{BB962C8B-B14F-4D97-AF65-F5344CB8AC3E}">
        <p14:creationId xmlns:p14="http://schemas.microsoft.com/office/powerpoint/2010/main" val="156519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C6B5881-606A-4FCD-B3C4-C720188A6CE5}"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2505471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6B5881-606A-4FCD-B3C4-C720188A6CE5}"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239364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6B5881-606A-4FCD-B3C4-C720188A6CE5}"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410716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C6B5881-606A-4FCD-B3C4-C720188A6CE5}"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338364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6B5881-606A-4FCD-B3C4-C720188A6CE5}"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237267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C6B5881-606A-4FCD-B3C4-C720188A6CE5}"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347689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C6B5881-606A-4FCD-B3C4-C720188A6CE5}" type="datetimeFigureOut">
              <a:rPr lang="en-GB" smtClean="0"/>
              <a:t>13/11/2020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176366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C6B5881-606A-4FCD-B3C4-C720188A6CE5}" type="datetimeFigureOut">
              <a:rPr lang="en-GB" smtClean="0"/>
              <a:t>13/11/2020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20158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B5881-606A-4FCD-B3C4-C720188A6CE5}" type="datetimeFigureOut">
              <a:rPr lang="en-GB" smtClean="0"/>
              <a:t>13/11/2020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4061317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6B5881-606A-4FCD-B3C4-C720188A6CE5}"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329501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6B5881-606A-4FCD-B3C4-C720188A6CE5}"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BD019-164E-4770-B79E-A05E412F74E6}" type="slidenum">
              <a:rPr lang="en-GB" smtClean="0"/>
              <a:t>‹#›</a:t>
            </a:fld>
            <a:endParaRPr lang="en-GB"/>
          </a:p>
        </p:txBody>
      </p:sp>
    </p:spTree>
    <p:extLst>
      <p:ext uri="{BB962C8B-B14F-4D97-AF65-F5344CB8AC3E}">
        <p14:creationId xmlns:p14="http://schemas.microsoft.com/office/powerpoint/2010/main" val="245766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B5881-606A-4FCD-B3C4-C720188A6CE5}" type="datetimeFigureOut">
              <a:rPr lang="en-GB" smtClean="0"/>
              <a:t>13/11/2020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BD019-164E-4770-B79E-A05E412F74E6}" type="slidenum">
              <a:rPr lang="en-GB" smtClean="0"/>
              <a:t>‹#›</a:t>
            </a:fld>
            <a:endParaRPr lang="en-GB"/>
          </a:p>
        </p:txBody>
      </p:sp>
    </p:spTree>
    <p:extLst>
      <p:ext uri="{BB962C8B-B14F-4D97-AF65-F5344CB8AC3E}">
        <p14:creationId xmlns:p14="http://schemas.microsoft.com/office/powerpoint/2010/main" val="2953939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B23E5-BD3B-4495-9A33-D7678412E770}"/>
              </a:ext>
            </a:extLst>
          </p:cNvPr>
          <p:cNvSpPr>
            <a:spLocks noGrp="1"/>
          </p:cNvSpPr>
          <p:nvPr>
            <p:ph type="title"/>
          </p:nvPr>
        </p:nvSpPr>
        <p:spPr>
          <a:xfrm>
            <a:off x="755576" y="706653"/>
            <a:ext cx="7834086" cy="360040"/>
          </a:xfrm>
        </p:spPr>
        <p:txBody>
          <a:bodyPr>
            <a:normAutofit fontScale="90000"/>
          </a:bodyPr>
          <a:lstStyle/>
          <a:p>
            <a:pPr algn="l"/>
            <a:br>
              <a:rPr lang="en-US" sz="6000" b="1" spc="300" dirty="0">
                <a:solidFill>
                  <a:schemeClr val="bg2">
                    <a:lumMod val="50000"/>
                  </a:schemeClr>
                </a:solidFill>
                <a:latin typeface="Caliban" pitchFamily="2" charset="0"/>
                <a:cs typeface="Caliban" pitchFamily="2" charset="0"/>
              </a:rPr>
            </a:br>
            <a:r>
              <a:rPr lang="en-US" sz="4000" b="1" spc="300" dirty="0">
                <a:solidFill>
                  <a:schemeClr val="bg2">
                    <a:lumMod val="50000"/>
                  </a:schemeClr>
                </a:solidFill>
                <a:latin typeface="Caliban" pitchFamily="2" charset="0"/>
                <a:cs typeface="Caliban" pitchFamily="2" charset="0"/>
              </a:rPr>
              <a:t>What challenges you when approaching the literature?</a:t>
            </a:r>
            <a:endParaRPr lang="en-US" sz="6000" b="1" spc="300" dirty="0">
              <a:solidFill>
                <a:schemeClr val="bg2">
                  <a:lumMod val="50000"/>
                </a:schemeClr>
              </a:solidFill>
              <a:latin typeface="Caliban" pitchFamily="2" charset="0"/>
              <a:cs typeface="Caliban" pitchFamily="2" charset="0"/>
            </a:endParaRPr>
          </a:p>
        </p:txBody>
      </p:sp>
      <p:sp>
        <p:nvSpPr>
          <p:cNvPr id="3" name="Content Placeholder 2">
            <a:extLst>
              <a:ext uri="{FF2B5EF4-FFF2-40B4-BE49-F238E27FC236}">
                <a16:creationId xmlns:a16="http://schemas.microsoft.com/office/drawing/2014/main" id="{95335559-D721-4EFF-9AB7-4B6857758F9A}"/>
              </a:ext>
            </a:extLst>
          </p:cNvPr>
          <p:cNvSpPr>
            <a:spLocks noGrp="1"/>
          </p:cNvSpPr>
          <p:nvPr>
            <p:ph idx="1"/>
          </p:nvPr>
        </p:nvSpPr>
        <p:spPr>
          <a:xfrm>
            <a:off x="384157" y="5805264"/>
            <a:ext cx="8205505" cy="836837"/>
          </a:xfrm>
        </p:spPr>
        <p:txBody>
          <a:bodyPr>
            <a:normAutofit/>
          </a:bodyPr>
          <a:lstStyle/>
          <a:p>
            <a:pPr marL="0" indent="0">
              <a:buNone/>
            </a:pPr>
            <a:r>
              <a:rPr lang="en-US" sz="1800" dirty="0">
                <a:latin typeface="Caliban" pitchFamily="2" charset="0"/>
                <a:cs typeface="Caliban" pitchFamily="2" charset="0"/>
              </a:rPr>
              <a:t>GSMD Doctoral Writing Workshop II / 13.11.20</a:t>
            </a:r>
          </a:p>
          <a:p>
            <a:pPr marL="0" indent="0">
              <a:buNone/>
            </a:pPr>
            <a:r>
              <a:rPr lang="en-US" sz="1800" dirty="0">
                <a:latin typeface="Caliban" pitchFamily="2" charset="0"/>
                <a:cs typeface="Caliban" pitchFamily="2" charset="0"/>
              </a:rPr>
              <a:t>Nick Bonadies / Nicholas.Bonadies@stu.gsmd.ac.uk</a:t>
            </a:r>
          </a:p>
        </p:txBody>
      </p:sp>
      <p:sp>
        <p:nvSpPr>
          <p:cNvPr id="4" name="TextBox 3">
            <a:extLst>
              <a:ext uri="{FF2B5EF4-FFF2-40B4-BE49-F238E27FC236}">
                <a16:creationId xmlns:a16="http://schemas.microsoft.com/office/drawing/2014/main" id="{84935E7A-9CCB-4951-9B4F-58AA2B14ADCB}"/>
              </a:ext>
            </a:extLst>
          </p:cNvPr>
          <p:cNvSpPr txBox="1"/>
          <p:nvPr/>
        </p:nvSpPr>
        <p:spPr>
          <a:xfrm>
            <a:off x="935596" y="2132856"/>
            <a:ext cx="7272808" cy="3139321"/>
          </a:xfrm>
          <a:custGeom>
            <a:avLst/>
            <a:gdLst>
              <a:gd name="connsiteX0" fmla="*/ 0 w 7272808"/>
              <a:gd name="connsiteY0" fmla="*/ 0 h 3139321"/>
              <a:gd name="connsiteX1" fmla="*/ 632175 w 7272808"/>
              <a:gd name="connsiteY1" fmla="*/ 0 h 3139321"/>
              <a:gd name="connsiteX2" fmla="*/ 1046165 w 7272808"/>
              <a:gd name="connsiteY2" fmla="*/ 0 h 3139321"/>
              <a:gd name="connsiteX3" fmla="*/ 1678340 w 7272808"/>
              <a:gd name="connsiteY3" fmla="*/ 0 h 3139321"/>
              <a:gd name="connsiteX4" fmla="*/ 2092331 w 7272808"/>
              <a:gd name="connsiteY4" fmla="*/ 0 h 3139321"/>
              <a:gd name="connsiteX5" fmla="*/ 2506322 w 7272808"/>
              <a:gd name="connsiteY5" fmla="*/ 0 h 3139321"/>
              <a:gd name="connsiteX6" fmla="*/ 2920312 w 7272808"/>
              <a:gd name="connsiteY6" fmla="*/ 0 h 3139321"/>
              <a:gd name="connsiteX7" fmla="*/ 3334303 w 7272808"/>
              <a:gd name="connsiteY7" fmla="*/ 0 h 3139321"/>
              <a:gd name="connsiteX8" fmla="*/ 3821021 w 7272808"/>
              <a:gd name="connsiteY8" fmla="*/ 0 h 3139321"/>
              <a:gd name="connsiteX9" fmla="*/ 4307740 w 7272808"/>
              <a:gd name="connsiteY9" fmla="*/ 0 h 3139321"/>
              <a:gd name="connsiteX10" fmla="*/ 4939915 w 7272808"/>
              <a:gd name="connsiteY10" fmla="*/ 0 h 3139321"/>
              <a:gd name="connsiteX11" fmla="*/ 5426634 w 7272808"/>
              <a:gd name="connsiteY11" fmla="*/ 0 h 3139321"/>
              <a:gd name="connsiteX12" fmla="*/ 6058809 w 7272808"/>
              <a:gd name="connsiteY12" fmla="*/ 0 h 3139321"/>
              <a:gd name="connsiteX13" fmla="*/ 6690983 w 7272808"/>
              <a:gd name="connsiteY13" fmla="*/ 0 h 3139321"/>
              <a:gd name="connsiteX14" fmla="*/ 7272808 w 7272808"/>
              <a:gd name="connsiteY14" fmla="*/ 0 h 3139321"/>
              <a:gd name="connsiteX15" fmla="*/ 7272808 w 7272808"/>
              <a:gd name="connsiteY15" fmla="*/ 586007 h 3139321"/>
              <a:gd name="connsiteX16" fmla="*/ 7272808 w 7272808"/>
              <a:gd name="connsiteY16" fmla="*/ 1140620 h 3139321"/>
              <a:gd name="connsiteX17" fmla="*/ 7272808 w 7272808"/>
              <a:gd name="connsiteY17" fmla="*/ 1569660 h 3139321"/>
              <a:gd name="connsiteX18" fmla="*/ 7272808 w 7272808"/>
              <a:gd name="connsiteY18" fmla="*/ 2092881 h 3139321"/>
              <a:gd name="connsiteX19" fmla="*/ 7272808 w 7272808"/>
              <a:gd name="connsiteY19" fmla="*/ 2678887 h 3139321"/>
              <a:gd name="connsiteX20" fmla="*/ 7272808 w 7272808"/>
              <a:gd name="connsiteY20" fmla="*/ 3139321 h 3139321"/>
              <a:gd name="connsiteX21" fmla="*/ 6567905 w 7272808"/>
              <a:gd name="connsiteY21" fmla="*/ 3139321 h 3139321"/>
              <a:gd name="connsiteX22" fmla="*/ 6153914 w 7272808"/>
              <a:gd name="connsiteY22" fmla="*/ 3139321 h 3139321"/>
              <a:gd name="connsiteX23" fmla="*/ 5667196 w 7272808"/>
              <a:gd name="connsiteY23" fmla="*/ 3139321 h 3139321"/>
              <a:gd name="connsiteX24" fmla="*/ 4962293 w 7272808"/>
              <a:gd name="connsiteY24" fmla="*/ 3139321 h 3139321"/>
              <a:gd name="connsiteX25" fmla="*/ 4621030 w 7272808"/>
              <a:gd name="connsiteY25" fmla="*/ 3139321 h 3139321"/>
              <a:gd name="connsiteX26" fmla="*/ 3988855 w 7272808"/>
              <a:gd name="connsiteY26" fmla="*/ 3139321 h 3139321"/>
              <a:gd name="connsiteX27" fmla="*/ 3574865 w 7272808"/>
              <a:gd name="connsiteY27" fmla="*/ 3139321 h 3139321"/>
              <a:gd name="connsiteX28" fmla="*/ 2869962 w 7272808"/>
              <a:gd name="connsiteY28" fmla="*/ 3139321 h 3139321"/>
              <a:gd name="connsiteX29" fmla="*/ 2237787 w 7272808"/>
              <a:gd name="connsiteY29" fmla="*/ 3139321 h 3139321"/>
              <a:gd name="connsiteX30" fmla="*/ 1678340 w 7272808"/>
              <a:gd name="connsiteY30" fmla="*/ 3139321 h 3139321"/>
              <a:gd name="connsiteX31" fmla="*/ 1046165 w 7272808"/>
              <a:gd name="connsiteY31" fmla="*/ 3139321 h 3139321"/>
              <a:gd name="connsiteX32" fmla="*/ 559447 w 7272808"/>
              <a:gd name="connsiteY32" fmla="*/ 3139321 h 3139321"/>
              <a:gd name="connsiteX33" fmla="*/ 0 w 7272808"/>
              <a:gd name="connsiteY33" fmla="*/ 3139321 h 3139321"/>
              <a:gd name="connsiteX34" fmla="*/ 0 w 7272808"/>
              <a:gd name="connsiteY34" fmla="*/ 2710280 h 3139321"/>
              <a:gd name="connsiteX35" fmla="*/ 0 w 7272808"/>
              <a:gd name="connsiteY35" fmla="*/ 2124274 h 3139321"/>
              <a:gd name="connsiteX36" fmla="*/ 0 w 7272808"/>
              <a:gd name="connsiteY36" fmla="*/ 1601054 h 3139321"/>
              <a:gd name="connsiteX37" fmla="*/ 0 w 7272808"/>
              <a:gd name="connsiteY37" fmla="*/ 1140620 h 3139321"/>
              <a:gd name="connsiteX38" fmla="*/ 0 w 7272808"/>
              <a:gd name="connsiteY38" fmla="*/ 554613 h 3139321"/>
              <a:gd name="connsiteX39" fmla="*/ 0 w 7272808"/>
              <a:gd name="connsiteY39" fmla="*/ 0 h 31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272808" h="3139321" extrusionOk="0">
                <a:moveTo>
                  <a:pt x="0" y="0"/>
                </a:moveTo>
                <a:cubicBezTo>
                  <a:pt x="203531" y="-71174"/>
                  <a:pt x="486717" y="21505"/>
                  <a:pt x="632175" y="0"/>
                </a:cubicBezTo>
                <a:cubicBezTo>
                  <a:pt x="777633" y="-21505"/>
                  <a:pt x="903551" y="34189"/>
                  <a:pt x="1046165" y="0"/>
                </a:cubicBezTo>
                <a:cubicBezTo>
                  <a:pt x="1188779" y="-34189"/>
                  <a:pt x="1421653" y="61252"/>
                  <a:pt x="1678340" y="0"/>
                </a:cubicBezTo>
                <a:cubicBezTo>
                  <a:pt x="1935027" y="-61252"/>
                  <a:pt x="1987921" y="3681"/>
                  <a:pt x="2092331" y="0"/>
                </a:cubicBezTo>
                <a:cubicBezTo>
                  <a:pt x="2196741" y="-3681"/>
                  <a:pt x="2331571" y="47446"/>
                  <a:pt x="2506322" y="0"/>
                </a:cubicBezTo>
                <a:cubicBezTo>
                  <a:pt x="2681073" y="-47446"/>
                  <a:pt x="2796390" y="43652"/>
                  <a:pt x="2920312" y="0"/>
                </a:cubicBezTo>
                <a:cubicBezTo>
                  <a:pt x="3044234" y="-43652"/>
                  <a:pt x="3152676" y="2758"/>
                  <a:pt x="3334303" y="0"/>
                </a:cubicBezTo>
                <a:cubicBezTo>
                  <a:pt x="3515930" y="-2758"/>
                  <a:pt x="3660019" y="8893"/>
                  <a:pt x="3821021" y="0"/>
                </a:cubicBezTo>
                <a:cubicBezTo>
                  <a:pt x="3982023" y="-8893"/>
                  <a:pt x="4189779" y="37203"/>
                  <a:pt x="4307740" y="0"/>
                </a:cubicBezTo>
                <a:cubicBezTo>
                  <a:pt x="4425701" y="-37203"/>
                  <a:pt x="4646552" y="58541"/>
                  <a:pt x="4939915" y="0"/>
                </a:cubicBezTo>
                <a:cubicBezTo>
                  <a:pt x="5233278" y="-58541"/>
                  <a:pt x="5217127" y="56229"/>
                  <a:pt x="5426634" y="0"/>
                </a:cubicBezTo>
                <a:cubicBezTo>
                  <a:pt x="5636141" y="-56229"/>
                  <a:pt x="5843806" y="72391"/>
                  <a:pt x="6058809" y="0"/>
                </a:cubicBezTo>
                <a:cubicBezTo>
                  <a:pt x="6273813" y="-72391"/>
                  <a:pt x="6399572" y="22995"/>
                  <a:pt x="6690983" y="0"/>
                </a:cubicBezTo>
                <a:cubicBezTo>
                  <a:pt x="6982394" y="-22995"/>
                  <a:pt x="7094456" y="11106"/>
                  <a:pt x="7272808" y="0"/>
                </a:cubicBezTo>
                <a:cubicBezTo>
                  <a:pt x="7319922" y="117560"/>
                  <a:pt x="7210134" y="309956"/>
                  <a:pt x="7272808" y="586007"/>
                </a:cubicBezTo>
                <a:cubicBezTo>
                  <a:pt x="7335482" y="862058"/>
                  <a:pt x="7266507" y="882175"/>
                  <a:pt x="7272808" y="1140620"/>
                </a:cubicBezTo>
                <a:cubicBezTo>
                  <a:pt x="7279109" y="1399065"/>
                  <a:pt x="7238359" y="1383701"/>
                  <a:pt x="7272808" y="1569660"/>
                </a:cubicBezTo>
                <a:cubicBezTo>
                  <a:pt x="7307257" y="1755619"/>
                  <a:pt x="7225707" y="1867585"/>
                  <a:pt x="7272808" y="2092881"/>
                </a:cubicBezTo>
                <a:cubicBezTo>
                  <a:pt x="7319909" y="2318177"/>
                  <a:pt x="7261422" y="2497007"/>
                  <a:pt x="7272808" y="2678887"/>
                </a:cubicBezTo>
                <a:cubicBezTo>
                  <a:pt x="7284194" y="2860767"/>
                  <a:pt x="7266535" y="2955528"/>
                  <a:pt x="7272808" y="3139321"/>
                </a:cubicBezTo>
                <a:cubicBezTo>
                  <a:pt x="7036775" y="3151551"/>
                  <a:pt x="6885906" y="3059598"/>
                  <a:pt x="6567905" y="3139321"/>
                </a:cubicBezTo>
                <a:cubicBezTo>
                  <a:pt x="6249904" y="3219044"/>
                  <a:pt x="6289939" y="3095576"/>
                  <a:pt x="6153914" y="3139321"/>
                </a:cubicBezTo>
                <a:cubicBezTo>
                  <a:pt x="6017889" y="3183066"/>
                  <a:pt x="5847529" y="3103714"/>
                  <a:pt x="5667196" y="3139321"/>
                </a:cubicBezTo>
                <a:cubicBezTo>
                  <a:pt x="5486863" y="3174928"/>
                  <a:pt x="5161668" y="3099455"/>
                  <a:pt x="4962293" y="3139321"/>
                </a:cubicBezTo>
                <a:cubicBezTo>
                  <a:pt x="4762918" y="3179187"/>
                  <a:pt x="4708890" y="3105307"/>
                  <a:pt x="4621030" y="3139321"/>
                </a:cubicBezTo>
                <a:cubicBezTo>
                  <a:pt x="4533170" y="3173335"/>
                  <a:pt x="4284558" y="3102651"/>
                  <a:pt x="3988855" y="3139321"/>
                </a:cubicBezTo>
                <a:cubicBezTo>
                  <a:pt x="3693153" y="3175991"/>
                  <a:pt x="3692742" y="3105990"/>
                  <a:pt x="3574865" y="3139321"/>
                </a:cubicBezTo>
                <a:cubicBezTo>
                  <a:pt x="3456988" y="3172652"/>
                  <a:pt x="3204989" y="3099791"/>
                  <a:pt x="2869962" y="3139321"/>
                </a:cubicBezTo>
                <a:cubicBezTo>
                  <a:pt x="2534935" y="3178851"/>
                  <a:pt x="2365532" y="3137465"/>
                  <a:pt x="2237787" y="3139321"/>
                </a:cubicBezTo>
                <a:cubicBezTo>
                  <a:pt x="2110043" y="3141177"/>
                  <a:pt x="1880171" y="3074508"/>
                  <a:pt x="1678340" y="3139321"/>
                </a:cubicBezTo>
                <a:cubicBezTo>
                  <a:pt x="1476509" y="3204134"/>
                  <a:pt x="1192992" y="3086148"/>
                  <a:pt x="1046165" y="3139321"/>
                </a:cubicBezTo>
                <a:cubicBezTo>
                  <a:pt x="899338" y="3192494"/>
                  <a:pt x="678478" y="3085687"/>
                  <a:pt x="559447" y="3139321"/>
                </a:cubicBezTo>
                <a:cubicBezTo>
                  <a:pt x="440416" y="3192955"/>
                  <a:pt x="149213" y="3101594"/>
                  <a:pt x="0" y="3139321"/>
                </a:cubicBezTo>
                <a:cubicBezTo>
                  <a:pt x="-20414" y="3035239"/>
                  <a:pt x="1982" y="2886514"/>
                  <a:pt x="0" y="2710280"/>
                </a:cubicBezTo>
                <a:cubicBezTo>
                  <a:pt x="-1982" y="2534046"/>
                  <a:pt x="29574" y="2334401"/>
                  <a:pt x="0" y="2124274"/>
                </a:cubicBezTo>
                <a:cubicBezTo>
                  <a:pt x="-29574" y="1914147"/>
                  <a:pt x="41139" y="1822265"/>
                  <a:pt x="0" y="1601054"/>
                </a:cubicBezTo>
                <a:cubicBezTo>
                  <a:pt x="-41139" y="1379843"/>
                  <a:pt x="43793" y="1281238"/>
                  <a:pt x="0" y="1140620"/>
                </a:cubicBezTo>
                <a:cubicBezTo>
                  <a:pt x="-43793" y="1000002"/>
                  <a:pt x="69540" y="829358"/>
                  <a:pt x="0" y="554613"/>
                </a:cubicBezTo>
                <a:cubicBezTo>
                  <a:pt x="-69540" y="279868"/>
                  <a:pt x="64199" y="172157"/>
                  <a:pt x="0" y="0"/>
                </a:cubicBezTo>
                <a:close/>
              </a:path>
            </a:pathLst>
          </a:custGeom>
          <a:noFill/>
          <a:ln>
            <a:solidFill>
              <a:schemeClr val="tx1"/>
            </a:solidFill>
            <a:extLst>
              <a:ext uri="{C807C97D-BFC1-408E-A445-0C87EB9F89A2}">
                <ask:lineSketchStyleProps xmlns:ask="http://schemas.microsoft.com/office/drawing/2018/sketchyshapes" sd="2744588683">
                  <a:prstGeom prst="rect">
                    <a:avLst/>
                  </a:prstGeom>
                  <ask:type>
                    <ask:lineSketchScribble/>
                  </ask:type>
                </ask:lineSketchStyleProps>
              </a:ext>
            </a:extLst>
          </a:ln>
        </p:spPr>
        <p:txBody>
          <a:bodyPr wrap="square" rtlCol="0">
            <a:spAutoFit/>
          </a:bodyPr>
          <a:lstStyle/>
          <a:p>
            <a:pPr algn="ctr"/>
            <a:endParaRPr lang="en-US" dirty="0">
              <a:latin typeface="Caliban" pitchFamily="2" charset="0"/>
              <a:cs typeface="Caliban" pitchFamily="2" charset="0"/>
            </a:endParaRPr>
          </a:p>
          <a:p>
            <a:pPr algn="ctr"/>
            <a:r>
              <a:rPr lang="en-US" dirty="0">
                <a:latin typeface="Caliban" pitchFamily="2" charset="0"/>
                <a:cs typeface="Caliban" pitchFamily="2" charset="0"/>
              </a:rPr>
              <a:t>[ Your responses here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Content Placeholder 2">
            <a:extLst>
              <a:ext uri="{FF2B5EF4-FFF2-40B4-BE49-F238E27FC236}">
                <a16:creationId xmlns:a16="http://schemas.microsoft.com/office/drawing/2014/main" id="{41EE5E22-EBAA-4CE6-AE47-A7A7E55099A0}"/>
              </a:ext>
            </a:extLst>
          </p:cNvPr>
          <p:cNvSpPr txBox="1">
            <a:spLocks/>
          </p:cNvSpPr>
          <p:nvPr/>
        </p:nvSpPr>
        <p:spPr>
          <a:xfrm>
            <a:off x="-1784975" y="350358"/>
            <a:ext cx="6873273" cy="36004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latin typeface="Caliban" pitchFamily="2" charset="0"/>
                <a:cs typeface="Caliban" pitchFamily="2" charset="0"/>
              </a:rPr>
              <a:t>Pre-writing exercise</a:t>
            </a:r>
          </a:p>
        </p:txBody>
      </p:sp>
    </p:spTree>
    <p:extLst>
      <p:ext uri="{BB962C8B-B14F-4D97-AF65-F5344CB8AC3E}">
        <p14:creationId xmlns:p14="http://schemas.microsoft.com/office/powerpoint/2010/main" val="45465099"/>
      </p:ext>
    </p:extLst>
  </p:cSld>
  <p:clrMapOvr>
    <a:masterClrMapping/>
  </p:clrMapOvr>
  <mc:AlternateContent xmlns:mc="http://schemas.openxmlformats.org/markup-compatibility/2006" xmlns:p14="http://schemas.microsoft.com/office/powerpoint/2010/main">
    <mc:Choice Requires="p14">
      <p:transition spd="slow" p14:dur="2000" advTm="48688"/>
    </mc:Choice>
    <mc:Fallback xmlns="">
      <p:transition spd="slow" advTm="4868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81E8E153-D0AE-4C79-9CBE-256A8F771478}"/>
              </a:ext>
            </a:extLst>
          </p:cNvPr>
          <p:cNvSpPr>
            <a:spLocks noGrp="1"/>
          </p:cNvSpPr>
          <p:nvPr>
            <p:ph idx="1"/>
          </p:nvPr>
        </p:nvSpPr>
        <p:spPr>
          <a:xfrm>
            <a:off x="451481" y="1772816"/>
            <a:ext cx="8368991" cy="3534221"/>
          </a:xfrm>
        </p:spPr>
        <p:txBody>
          <a:bodyPr>
            <a:normAutofit/>
          </a:bodyPr>
          <a:lstStyle/>
          <a:p>
            <a:pPr marL="0" indent="0" algn="r">
              <a:buNone/>
            </a:pPr>
            <a:r>
              <a:rPr lang="en-US" sz="1800" b="1" dirty="0">
                <a:latin typeface="Caliban" pitchFamily="2" charset="0"/>
                <a:cs typeface="Caliban" pitchFamily="2" charset="0"/>
              </a:rPr>
              <a:t>	</a:t>
            </a:r>
          </a:p>
          <a:p>
            <a:pPr marL="0" indent="0">
              <a:lnSpc>
                <a:spcPct val="150000"/>
              </a:lnSpc>
              <a:buNone/>
            </a:pPr>
            <a:r>
              <a:rPr lang="en-US" sz="2000" dirty="0">
                <a:latin typeface="Caliban" pitchFamily="2" charset="0"/>
                <a:cs typeface="Caliban" pitchFamily="2" charset="0"/>
              </a:rPr>
              <a:t>Engaging your writing practice </a:t>
            </a:r>
            <a:r>
              <a:rPr lang="en-US" sz="2000" i="1" dirty="0">
                <a:latin typeface="Caliban" pitchFamily="2" charset="0"/>
                <a:cs typeface="Caliban" pitchFamily="2" charset="0"/>
              </a:rPr>
              <a:t>during</a:t>
            </a:r>
            <a:r>
              <a:rPr lang="en-US" sz="2000" dirty="0">
                <a:latin typeface="Caliban" pitchFamily="2" charset="0"/>
                <a:cs typeface="Caliban" pitchFamily="2" charset="0"/>
              </a:rPr>
              <a:t> (not after) lit review</a:t>
            </a:r>
          </a:p>
          <a:p>
            <a:pPr>
              <a:lnSpc>
                <a:spcPct val="150000"/>
              </a:lnSpc>
              <a:buFont typeface="Wingdings" panose="05000000000000000000" pitchFamily="2" charset="2"/>
              <a:buChar char="§"/>
            </a:pPr>
            <a:r>
              <a:rPr lang="en-US" sz="2000" dirty="0">
                <a:latin typeface="Caliban" pitchFamily="2" charset="0"/>
                <a:cs typeface="Caliban" pitchFamily="2" charset="0"/>
              </a:rPr>
              <a:t>Emotional terror of knowing </a:t>
            </a:r>
            <a:r>
              <a:rPr lang="en-US" sz="2000" i="1" dirty="0">
                <a:latin typeface="Caliban" pitchFamily="2" charset="0"/>
                <a:cs typeface="Caliban" pitchFamily="2" charset="0"/>
              </a:rPr>
              <a:t>what </a:t>
            </a:r>
            <a:r>
              <a:rPr lang="en-US" sz="2000" dirty="0">
                <a:latin typeface="Caliban" pitchFamily="2" charset="0"/>
                <a:cs typeface="Caliban" pitchFamily="2" charset="0"/>
              </a:rPr>
              <a:t>(and what not) to read</a:t>
            </a:r>
          </a:p>
          <a:p>
            <a:pPr>
              <a:lnSpc>
                <a:spcPct val="150000"/>
              </a:lnSpc>
              <a:buFont typeface="Wingdings" panose="05000000000000000000" pitchFamily="2" charset="2"/>
              <a:buChar char="§"/>
            </a:pPr>
            <a:r>
              <a:rPr lang="en-US" sz="2000" dirty="0">
                <a:latin typeface="Caliban" pitchFamily="2" charset="0"/>
                <a:cs typeface="Caliban" pitchFamily="2" charset="0"/>
              </a:rPr>
              <a:t>Techniques for making concise but helpful records of your reading</a:t>
            </a:r>
          </a:p>
          <a:p>
            <a:pPr>
              <a:lnSpc>
                <a:spcPct val="150000"/>
              </a:lnSpc>
              <a:buFont typeface="Wingdings" panose="05000000000000000000" pitchFamily="2" charset="2"/>
              <a:buChar char="§"/>
            </a:pPr>
            <a:r>
              <a:rPr lang="en-US" sz="2000" dirty="0">
                <a:latin typeface="Caliban" pitchFamily="2" charset="0"/>
                <a:cs typeface="Caliban" pitchFamily="2" charset="0"/>
              </a:rPr>
              <a:t>… Towards abstract summaries</a:t>
            </a:r>
          </a:p>
          <a:p>
            <a:pPr>
              <a:lnSpc>
                <a:spcPct val="150000"/>
              </a:lnSpc>
              <a:buFont typeface="Wingdings" panose="05000000000000000000" pitchFamily="2" charset="2"/>
              <a:buChar char="§"/>
            </a:pPr>
            <a:r>
              <a:rPr lang="en-US" sz="2000" dirty="0">
                <a:latin typeface="Caliban" pitchFamily="2" charset="0"/>
                <a:cs typeface="Caliban" pitchFamily="2" charset="0"/>
              </a:rPr>
              <a:t>… Towards annotated bibliographies</a:t>
            </a:r>
          </a:p>
          <a:p>
            <a:pPr marL="0" indent="0">
              <a:buNone/>
            </a:pPr>
            <a:endParaRPr lang="en-US" sz="1400" b="1" dirty="0">
              <a:latin typeface="Caliban" pitchFamily="2" charset="0"/>
              <a:cs typeface="Caliban" pitchFamily="2" charset="0"/>
            </a:endParaRPr>
          </a:p>
        </p:txBody>
      </p:sp>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451481" y="247469"/>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4000" b="1" spc="300" dirty="0">
                <a:solidFill>
                  <a:srgbClr val="D12609"/>
                </a:solidFill>
                <a:latin typeface="Caliban" pitchFamily="2" charset="0"/>
                <a:cs typeface="Caliban" pitchFamily="2" charset="0"/>
              </a:rPr>
              <a:t>WRITING WHILE READING</a:t>
            </a:r>
          </a:p>
        </p:txBody>
      </p:sp>
      <p:sp>
        <p:nvSpPr>
          <p:cNvPr id="6" name="Content Placeholder 2">
            <a:extLst>
              <a:ext uri="{FF2B5EF4-FFF2-40B4-BE49-F238E27FC236}">
                <a16:creationId xmlns:a16="http://schemas.microsoft.com/office/drawing/2014/main" id="{718E65FB-B487-4955-ABA1-48A3CEB13065}"/>
              </a:ext>
            </a:extLst>
          </p:cNvPr>
          <p:cNvSpPr txBox="1">
            <a:spLocks/>
          </p:cNvSpPr>
          <p:nvPr/>
        </p:nvSpPr>
        <p:spPr>
          <a:xfrm>
            <a:off x="1128684" y="1066716"/>
            <a:ext cx="6873273" cy="36004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latin typeface="Caliban" pitchFamily="2" charset="0"/>
                <a:cs typeface="Caliban" pitchFamily="2" charset="0"/>
              </a:rPr>
              <a:t>The signposting slide</a:t>
            </a:r>
          </a:p>
        </p:txBody>
      </p:sp>
    </p:spTree>
    <p:extLst>
      <p:ext uri="{BB962C8B-B14F-4D97-AF65-F5344CB8AC3E}">
        <p14:creationId xmlns:p14="http://schemas.microsoft.com/office/powerpoint/2010/main" val="1559526585"/>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81E8E153-D0AE-4C79-9CBE-256A8F771478}"/>
              </a:ext>
            </a:extLst>
          </p:cNvPr>
          <p:cNvSpPr>
            <a:spLocks noGrp="1"/>
          </p:cNvSpPr>
          <p:nvPr>
            <p:ph idx="1"/>
          </p:nvPr>
        </p:nvSpPr>
        <p:spPr>
          <a:xfrm>
            <a:off x="451481" y="1772816"/>
            <a:ext cx="8368991" cy="3534221"/>
          </a:xfrm>
        </p:spPr>
        <p:txBody>
          <a:bodyPr>
            <a:normAutofit fontScale="92500" lnSpcReduction="20000"/>
          </a:bodyPr>
          <a:lstStyle/>
          <a:p>
            <a:pPr marL="0" indent="0" algn="r">
              <a:buNone/>
            </a:pPr>
            <a:r>
              <a:rPr lang="en-US" sz="1800" b="1" dirty="0">
                <a:latin typeface="Caliban" pitchFamily="2" charset="0"/>
                <a:cs typeface="Caliban" pitchFamily="2" charset="0"/>
              </a:rPr>
              <a:t>	</a:t>
            </a:r>
          </a:p>
          <a:p>
            <a:pPr marL="0" indent="0">
              <a:lnSpc>
                <a:spcPct val="150000"/>
              </a:lnSpc>
              <a:buNone/>
            </a:pPr>
            <a:r>
              <a:rPr lang="en-US" sz="2000" dirty="0">
                <a:latin typeface="Caliban" pitchFamily="2" charset="0"/>
                <a:cs typeface="Caliban" pitchFamily="2" charset="0"/>
              </a:rPr>
              <a:t>“The truth is there is no simple, quick recipe for getting on top of the literatures. It is a slow process of getting clear, a process </a:t>
            </a:r>
            <a:r>
              <a:rPr lang="en-US" sz="2000" dirty="0" err="1">
                <a:latin typeface="Caliban" pitchFamily="2" charset="0"/>
                <a:cs typeface="Caliban" pitchFamily="2" charset="0"/>
              </a:rPr>
              <a:t>characterised</a:t>
            </a:r>
            <a:r>
              <a:rPr lang="en-US" sz="2000" dirty="0">
                <a:latin typeface="Caliban" pitchFamily="2" charset="0"/>
                <a:cs typeface="Caliban" pitchFamily="2" charset="0"/>
              </a:rPr>
              <a:t> by uncertainty. And in order to get clear, you have to start out being uncertain. But the bad news is that you stay uncertain throughout the doctorate –even though what it is you are uncertain about changes. </a:t>
            </a:r>
            <a:r>
              <a:rPr lang="en-US" sz="2000" b="1" dirty="0">
                <a:latin typeface="Caliban" pitchFamily="2" charset="0"/>
                <a:cs typeface="Caliban" pitchFamily="2" charset="0"/>
              </a:rPr>
              <a:t>So there’s no point fighting it, uncertainty is part of the process. It is usual. It is to be expected.</a:t>
            </a:r>
            <a:r>
              <a:rPr lang="en-US" sz="2000" dirty="0">
                <a:latin typeface="Caliban" pitchFamily="2" charset="0"/>
                <a:cs typeface="Caliban" pitchFamily="2" charset="0"/>
              </a:rPr>
              <a:t>”</a:t>
            </a:r>
          </a:p>
          <a:p>
            <a:pPr marL="0" indent="0">
              <a:buNone/>
            </a:pPr>
            <a:endParaRPr lang="en-US" sz="1400" b="1" dirty="0">
              <a:latin typeface="Caliban" pitchFamily="2" charset="0"/>
              <a:cs typeface="Caliban" pitchFamily="2" charset="0"/>
            </a:endParaRPr>
          </a:p>
        </p:txBody>
      </p:sp>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451481" y="247469"/>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4000" b="1" spc="300" dirty="0">
                <a:solidFill>
                  <a:srgbClr val="D78103"/>
                </a:solidFill>
                <a:latin typeface="Caliban" pitchFamily="2" charset="0"/>
                <a:cs typeface="Caliban" pitchFamily="2" charset="0"/>
              </a:rPr>
              <a:t>ON TERROR I</a:t>
            </a:r>
          </a:p>
        </p:txBody>
      </p:sp>
      <p:sp>
        <p:nvSpPr>
          <p:cNvPr id="6" name="Content Placeholder 2">
            <a:extLst>
              <a:ext uri="{FF2B5EF4-FFF2-40B4-BE49-F238E27FC236}">
                <a16:creationId xmlns:a16="http://schemas.microsoft.com/office/drawing/2014/main" id="{718E65FB-B487-4955-ABA1-48A3CEB13065}"/>
              </a:ext>
            </a:extLst>
          </p:cNvPr>
          <p:cNvSpPr txBox="1">
            <a:spLocks/>
          </p:cNvSpPr>
          <p:nvPr/>
        </p:nvSpPr>
        <p:spPr>
          <a:xfrm>
            <a:off x="1128684" y="1066716"/>
            <a:ext cx="6873273" cy="36004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latin typeface="Caliban" pitchFamily="2" charset="0"/>
                <a:cs typeface="Caliban" pitchFamily="2" charset="0"/>
              </a:rPr>
              <a:t>Academic, existential, general</a:t>
            </a:r>
          </a:p>
        </p:txBody>
      </p:sp>
      <p:sp>
        <p:nvSpPr>
          <p:cNvPr id="2" name="Content Placeholder 2">
            <a:extLst>
              <a:ext uri="{FF2B5EF4-FFF2-40B4-BE49-F238E27FC236}">
                <a16:creationId xmlns:a16="http://schemas.microsoft.com/office/drawing/2014/main" id="{ABFF7530-6F23-487E-B688-94671D8CF5F6}"/>
              </a:ext>
            </a:extLst>
          </p:cNvPr>
          <p:cNvSpPr txBox="1">
            <a:spLocks/>
          </p:cNvSpPr>
          <p:nvPr/>
        </p:nvSpPr>
        <p:spPr>
          <a:xfrm>
            <a:off x="4272198" y="5055220"/>
            <a:ext cx="4548274"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200" dirty="0">
                <a:latin typeface="Caliban" pitchFamily="2" charset="0"/>
                <a:cs typeface="Caliban" pitchFamily="2" charset="0"/>
              </a:rPr>
              <a:t>Thomson and </a:t>
            </a:r>
            <a:r>
              <a:rPr lang="en-US" sz="1200" dirty="0" err="1">
                <a:latin typeface="Caliban" pitchFamily="2" charset="0"/>
                <a:cs typeface="Caliban" pitchFamily="2" charset="0"/>
              </a:rPr>
              <a:t>Kamler</a:t>
            </a:r>
            <a:r>
              <a:rPr lang="en-US" sz="1200" i="1" dirty="0">
                <a:latin typeface="Caliban" pitchFamily="2" charset="0"/>
                <a:cs typeface="Caliban" pitchFamily="2" charset="0"/>
              </a:rPr>
              <a:t>, Detox Your Writing: Strategies for Doctoral Researchers </a:t>
            </a:r>
            <a:r>
              <a:rPr lang="en-US" sz="1200" dirty="0">
                <a:latin typeface="Caliban" pitchFamily="2" charset="0"/>
                <a:cs typeface="Caliban" pitchFamily="2" charset="0"/>
              </a:rPr>
              <a:t>(2016)</a:t>
            </a:r>
            <a:endParaRPr lang="en-US" sz="1800" dirty="0">
              <a:latin typeface="Caliban" pitchFamily="2" charset="0"/>
              <a:cs typeface="Caliban" pitchFamily="2" charset="0"/>
            </a:endParaRPr>
          </a:p>
        </p:txBody>
      </p:sp>
    </p:spTree>
    <p:extLst>
      <p:ext uri="{BB962C8B-B14F-4D97-AF65-F5344CB8AC3E}">
        <p14:creationId xmlns:p14="http://schemas.microsoft.com/office/powerpoint/2010/main" val="3516751835"/>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451481" y="247469"/>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4000" b="1" spc="300" dirty="0">
                <a:solidFill>
                  <a:srgbClr val="D78103"/>
                </a:solidFill>
                <a:latin typeface="Caliban" pitchFamily="2" charset="0"/>
                <a:cs typeface="Caliban" pitchFamily="2" charset="0"/>
              </a:rPr>
              <a:t>ON TERROR II</a:t>
            </a:r>
          </a:p>
        </p:txBody>
      </p:sp>
      <p:sp>
        <p:nvSpPr>
          <p:cNvPr id="6" name="Content Placeholder 2">
            <a:extLst>
              <a:ext uri="{FF2B5EF4-FFF2-40B4-BE49-F238E27FC236}">
                <a16:creationId xmlns:a16="http://schemas.microsoft.com/office/drawing/2014/main" id="{718E65FB-B487-4955-ABA1-48A3CEB13065}"/>
              </a:ext>
            </a:extLst>
          </p:cNvPr>
          <p:cNvSpPr txBox="1">
            <a:spLocks/>
          </p:cNvSpPr>
          <p:nvPr/>
        </p:nvSpPr>
        <p:spPr>
          <a:xfrm>
            <a:off x="1128684" y="1066716"/>
            <a:ext cx="6873273" cy="360041"/>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latin typeface="Caliban" pitchFamily="2" charset="0"/>
                <a:cs typeface="Caliban" pitchFamily="2" charset="0"/>
              </a:rPr>
              <a:t>The wall of terror (paraphrased from Rugg and Petrie (2010: 68)</a:t>
            </a:r>
          </a:p>
        </p:txBody>
      </p:sp>
      <p:sp>
        <p:nvSpPr>
          <p:cNvPr id="2" name="Content Placeholder 2">
            <a:extLst>
              <a:ext uri="{FF2B5EF4-FFF2-40B4-BE49-F238E27FC236}">
                <a16:creationId xmlns:a16="http://schemas.microsoft.com/office/drawing/2014/main" id="{ABFF7530-6F23-487E-B688-94671D8CF5F6}"/>
              </a:ext>
            </a:extLst>
          </p:cNvPr>
          <p:cNvSpPr txBox="1">
            <a:spLocks/>
          </p:cNvSpPr>
          <p:nvPr/>
        </p:nvSpPr>
        <p:spPr>
          <a:xfrm>
            <a:off x="4272198" y="5055220"/>
            <a:ext cx="4548274"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200" dirty="0">
                <a:latin typeface="Caliban" pitchFamily="2" charset="0"/>
                <a:cs typeface="Caliban" pitchFamily="2" charset="0"/>
              </a:rPr>
              <a:t>Thomson and </a:t>
            </a:r>
            <a:r>
              <a:rPr lang="en-US" sz="1200" dirty="0" err="1">
                <a:latin typeface="Caliban" pitchFamily="2" charset="0"/>
                <a:cs typeface="Caliban" pitchFamily="2" charset="0"/>
              </a:rPr>
              <a:t>Kamler</a:t>
            </a:r>
            <a:r>
              <a:rPr lang="en-US" sz="1200" i="1" dirty="0">
                <a:latin typeface="Caliban" pitchFamily="2" charset="0"/>
                <a:cs typeface="Caliban" pitchFamily="2" charset="0"/>
              </a:rPr>
              <a:t>, Detox Your Writing: Strategies for Doctoral Researchers </a:t>
            </a:r>
            <a:r>
              <a:rPr lang="en-US" sz="1200" dirty="0">
                <a:latin typeface="Caliban" pitchFamily="2" charset="0"/>
                <a:cs typeface="Caliban" pitchFamily="2" charset="0"/>
              </a:rPr>
              <a:t>(2016)</a:t>
            </a:r>
            <a:endParaRPr lang="en-US" sz="1800" dirty="0">
              <a:latin typeface="Caliban" pitchFamily="2" charset="0"/>
              <a:cs typeface="Caliban" pitchFamily="2" charset="0"/>
            </a:endParaRPr>
          </a:p>
        </p:txBody>
      </p:sp>
      <p:graphicFrame>
        <p:nvGraphicFramePr>
          <p:cNvPr id="9" name="Table 9">
            <a:extLst>
              <a:ext uri="{FF2B5EF4-FFF2-40B4-BE49-F238E27FC236}">
                <a16:creationId xmlns:a16="http://schemas.microsoft.com/office/drawing/2014/main" id="{E2813C4C-B9ED-4AE9-8468-6A87925A589D}"/>
              </a:ext>
            </a:extLst>
          </p:cNvPr>
          <p:cNvGraphicFramePr>
            <a:graphicFrameLocks noGrp="1"/>
          </p:cNvGraphicFramePr>
          <p:nvPr>
            <p:ph idx="1"/>
            <p:extLst>
              <p:ext uri="{D42A27DB-BD31-4B8C-83A1-F6EECF244321}">
                <p14:modId xmlns:p14="http://schemas.microsoft.com/office/powerpoint/2010/main" val="4098291339"/>
              </p:ext>
            </p:extLst>
          </p:nvPr>
        </p:nvGraphicFramePr>
        <p:xfrm>
          <a:off x="467544" y="1600200"/>
          <a:ext cx="8237633" cy="4538041"/>
        </p:xfrm>
        <a:graphic>
          <a:graphicData uri="http://schemas.openxmlformats.org/drawingml/2006/table">
            <a:tbl>
              <a:tblPr firstRow="1" bandRow="1">
                <a:tableStyleId>{5C22544A-7EE6-4342-B048-85BDC9FD1C3A}</a:tableStyleId>
              </a:tblPr>
              <a:tblGrid>
                <a:gridCol w="1639233">
                  <a:extLst>
                    <a:ext uri="{9D8B030D-6E8A-4147-A177-3AD203B41FA5}">
                      <a16:colId xmlns:a16="http://schemas.microsoft.com/office/drawing/2014/main" val="1800028321"/>
                    </a:ext>
                  </a:extLst>
                </a:gridCol>
                <a:gridCol w="1649600">
                  <a:extLst>
                    <a:ext uri="{9D8B030D-6E8A-4147-A177-3AD203B41FA5}">
                      <a16:colId xmlns:a16="http://schemas.microsoft.com/office/drawing/2014/main" val="884600117"/>
                    </a:ext>
                  </a:extLst>
                </a:gridCol>
                <a:gridCol w="1649600">
                  <a:extLst>
                    <a:ext uri="{9D8B030D-6E8A-4147-A177-3AD203B41FA5}">
                      <a16:colId xmlns:a16="http://schemas.microsoft.com/office/drawing/2014/main" val="3054724891"/>
                    </a:ext>
                  </a:extLst>
                </a:gridCol>
                <a:gridCol w="1649600">
                  <a:extLst>
                    <a:ext uri="{9D8B030D-6E8A-4147-A177-3AD203B41FA5}">
                      <a16:colId xmlns:a16="http://schemas.microsoft.com/office/drawing/2014/main" val="1057287035"/>
                    </a:ext>
                  </a:extLst>
                </a:gridCol>
                <a:gridCol w="1649600">
                  <a:extLst>
                    <a:ext uri="{9D8B030D-6E8A-4147-A177-3AD203B41FA5}">
                      <a16:colId xmlns:a16="http://schemas.microsoft.com/office/drawing/2014/main" val="938506344"/>
                    </a:ext>
                  </a:extLst>
                </a:gridCol>
              </a:tblGrid>
              <a:tr h="524910">
                <a:tc>
                  <a:txBody>
                    <a:bodyPr/>
                    <a:lstStyle/>
                    <a:p>
                      <a:endParaRPr lang="en-US" sz="1600" dirty="0">
                        <a:solidFill>
                          <a:schemeClr val="bg1"/>
                        </a:solidFill>
                      </a:endParaRPr>
                    </a:p>
                  </a:txBody>
                  <a:tcPr>
                    <a:solidFill>
                      <a:srgbClr val="D12609"/>
                    </a:solidFill>
                  </a:tcPr>
                </a:tc>
                <a:tc>
                  <a:txBody>
                    <a:bodyPr/>
                    <a:lstStyle/>
                    <a:p>
                      <a:r>
                        <a:rPr lang="en-US" sz="1600" dirty="0">
                          <a:solidFill>
                            <a:schemeClr val="bg1"/>
                          </a:solidFill>
                        </a:rPr>
                        <a:t>Knows…</a:t>
                      </a:r>
                    </a:p>
                  </a:txBody>
                  <a:tcPr>
                    <a:solidFill>
                      <a:srgbClr val="D12609"/>
                    </a:solidFill>
                  </a:tcPr>
                </a:tc>
                <a:tc>
                  <a:txBody>
                    <a:bodyPr/>
                    <a:lstStyle/>
                    <a:p>
                      <a:r>
                        <a:rPr lang="en-US" sz="1600" dirty="0">
                          <a:solidFill>
                            <a:schemeClr val="bg1"/>
                          </a:solidFill>
                        </a:rPr>
                        <a:t>Reads…</a:t>
                      </a:r>
                    </a:p>
                  </a:txBody>
                  <a:tcPr>
                    <a:solidFill>
                      <a:srgbClr val="D12609"/>
                    </a:solidFill>
                  </a:tcPr>
                </a:tc>
                <a:tc>
                  <a:txBody>
                    <a:bodyPr/>
                    <a:lstStyle/>
                    <a:p>
                      <a:r>
                        <a:rPr lang="en-US" sz="1600" dirty="0">
                          <a:solidFill>
                            <a:schemeClr val="bg1"/>
                          </a:solidFill>
                        </a:rPr>
                        <a:t>Task is…</a:t>
                      </a:r>
                    </a:p>
                  </a:txBody>
                  <a:tcPr>
                    <a:solidFill>
                      <a:srgbClr val="D12609"/>
                    </a:solidFill>
                  </a:tcPr>
                </a:tc>
                <a:tc>
                  <a:txBody>
                    <a:bodyPr/>
                    <a:lstStyle/>
                    <a:p>
                      <a:r>
                        <a:rPr lang="en-US" sz="1600" dirty="0">
                          <a:solidFill>
                            <a:schemeClr val="bg1"/>
                          </a:solidFill>
                        </a:rPr>
                        <a:t>Feels terror about…</a:t>
                      </a:r>
                    </a:p>
                  </a:txBody>
                  <a:tcPr>
                    <a:solidFill>
                      <a:srgbClr val="D12609"/>
                    </a:solidFill>
                  </a:tcPr>
                </a:tc>
                <a:extLst>
                  <a:ext uri="{0D108BD9-81ED-4DB2-BD59-A6C34878D82A}">
                    <a16:rowId xmlns:a16="http://schemas.microsoft.com/office/drawing/2014/main" val="3751131131"/>
                  </a:ext>
                </a:extLst>
              </a:tr>
              <a:tr h="824859">
                <a:tc>
                  <a:txBody>
                    <a:bodyPr/>
                    <a:lstStyle/>
                    <a:p>
                      <a:r>
                        <a:rPr lang="en-US" sz="1600" dirty="0">
                          <a:solidFill>
                            <a:schemeClr val="bg1"/>
                          </a:solidFill>
                        </a:rPr>
                        <a:t>1</a:t>
                      </a:r>
                      <a:r>
                        <a:rPr lang="en-US" sz="1600" baseline="30000" dirty="0">
                          <a:solidFill>
                            <a:schemeClr val="bg1"/>
                          </a:solidFill>
                        </a:rPr>
                        <a:t>st</a:t>
                      </a:r>
                      <a:r>
                        <a:rPr lang="en-US" sz="1600" dirty="0">
                          <a:solidFill>
                            <a:schemeClr val="bg1"/>
                          </a:solidFill>
                        </a:rPr>
                        <a:t> stage</a:t>
                      </a:r>
                    </a:p>
                  </a:txBody>
                  <a:tcPr>
                    <a:solidFill>
                      <a:srgbClr val="D12609"/>
                    </a:solidFill>
                  </a:tcPr>
                </a:tc>
                <a:tc>
                  <a:txBody>
                    <a:bodyPr/>
                    <a:lstStyle/>
                    <a:p>
                      <a:r>
                        <a:rPr lang="en-US" sz="1100" dirty="0">
                          <a:solidFill>
                            <a:schemeClr val="bg1"/>
                          </a:solidFill>
                        </a:rPr>
                        <a:t>The general area</a:t>
                      </a:r>
                    </a:p>
                  </a:txBody>
                  <a:tcPr>
                    <a:solidFill>
                      <a:srgbClr val="D12609"/>
                    </a:solidFill>
                  </a:tcPr>
                </a:tc>
                <a:tc>
                  <a:txBody>
                    <a:bodyPr/>
                    <a:lstStyle/>
                    <a:p>
                      <a:r>
                        <a:rPr lang="en-US" sz="1100" dirty="0">
                          <a:solidFill>
                            <a:schemeClr val="bg1"/>
                          </a:solidFill>
                        </a:rPr>
                        <a:t>To find out what’s already known</a:t>
                      </a:r>
                    </a:p>
                  </a:txBody>
                  <a:tcPr>
                    <a:solidFill>
                      <a:srgbClr val="D12609"/>
                    </a:solidFill>
                  </a:tcPr>
                </a:tc>
                <a:tc>
                  <a:txBody>
                    <a:bodyPr/>
                    <a:lstStyle/>
                    <a:p>
                      <a:r>
                        <a:rPr lang="en-US" sz="1100" dirty="0">
                          <a:solidFill>
                            <a:schemeClr val="bg1"/>
                          </a:solidFill>
                        </a:rPr>
                        <a:t>Survey the field, by collecting, reading, summarizing, </a:t>
                      </a:r>
                      <a:r>
                        <a:rPr lang="en-US" sz="1100" dirty="0" err="1">
                          <a:solidFill>
                            <a:schemeClr val="bg1"/>
                          </a:solidFill>
                        </a:rPr>
                        <a:t>synthesing</a:t>
                      </a:r>
                      <a:r>
                        <a:rPr lang="en-US" sz="1100" dirty="0">
                          <a:solidFill>
                            <a:schemeClr val="bg1"/>
                          </a:solidFill>
                        </a:rPr>
                        <a:t> and reporting</a:t>
                      </a:r>
                    </a:p>
                  </a:txBody>
                  <a:tcPr>
                    <a:solidFill>
                      <a:srgbClr val="D12609"/>
                    </a:solidFill>
                  </a:tcPr>
                </a:tc>
                <a:tc>
                  <a:txBody>
                    <a:bodyPr/>
                    <a:lstStyle/>
                    <a:p>
                      <a:r>
                        <a:rPr lang="en-US" sz="1100" dirty="0">
                          <a:solidFill>
                            <a:schemeClr val="bg1"/>
                          </a:solidFill>
                        </a:rPr>
                        <a:t>Feels uncertain, wonders how to organize these sources in a way that makes sense</a:t>
                      </a:r>
                    </a:p>
                  </a:txBody>
                  <a:tcPr>
                    <a:solidFill>
                      <a:srgbClr val="D12609"/>
                    </a:solidFill>
                  </a:tcPr>
                </a:tc>
                <a:extLst>
                  <a:ext uri="{0D108BD9-81ED-4DB2-BD59-A6C34878D82A}">
                    <a16:rowId xmlns:a16="http://schemas.microsoft.com/office/drawing/2014/main" val="562619582"/>
                  </a:ext>
                </a:extLst>
              </a:tr>
              <a:tr h="674884">
                <a:tc>
                  <a:txBody>
                    <a:bodyPr/>
                    <a:lstStyle/>
                    <a:p>
                      <a:r>
                        <a:rPr lang="en-US" sz="1600" dirty="0">
                          <a:solidFill>
                            <a:schemeClr val="bg1"/>
                          </a:solidFill>
                        </a:rPr>
                        <a:t>2</a:t>
                      </a:r>
                      <a:r>
                        <a:rPr lang="en-US" sz="1600" baseline="30000" dirty="0">
                          <a:solidFill>
                            <a:schemeClr val="bg1"/>
                          </a:solidFill>
                        </a:rPr>
                        <a:t>nd</a:t>
                      </a:r>
                      <a:r>
                        <a:rPr lang="en-US" sz="1600" dirty="0">
                          <a:solidFill>
                            <a:schemeClr val="bg1"/>
                          </a:solidFill>
                        </a:rPr>
                        <a:t> stage</a:t>
                      </a:r>
                    </a:p>
                  </a:txBody>
                  <a:tcPr>
                    <a:solidFill>
                      <a:srgbClr val="D12609"/>
                    </a:solidFill>
                  </a:tcPr>
                </a:tc>
                <a:tc>
                  <a:txBody>
                    <a:bodyPr/>
                    <a:lstStyle/>
                    <a:p>
                      <a:r>
                        <a:rPr lang="en-US" sz="1100" dirty="0">
                          <a:solidFill>
                            <a:schemeClr val="bg1"/>
                          </a:solidFill>
                        </a:rPr>
                        <a:t>What their research topic is to be</a:t>
                      </a:r>
                    </a:p>
                  </a:txBody>
                  <a:tcPr>
                    <a:solidFill>
                      <a:srgbClr val="D12609"/>
                    </a:solidFill>
                  </a:tcPr>
                </a:tc>
                <a:tc>
                  <a:txBody>
                    <a:bodyPr/>
                    <a:lstStyle/>
                    <a:p>
                      <a:r>
                        <a:rPr lang="en-US" sz="1100" dirty="0">
                          <a:solidFill>
                            <a:schemeClr val="bg1"/>
                          </a:solidFill>
                        </a:rPr>
                        <a:t>To find more specific information about relevant debates, methods, blank spots</a:t>
                      </a:r>
                    </a:p>
                  </a:txBody>
                  <a:tcPr>
                    <a:solidFill>
                      <a:srgbClr val="D12609"/>
                    </a:solidFill>
                  </a:tcPr>
                </a:tc>
                <a:tc>
                  <a:txBody>
                    <a:bodyPr/>
                    <a:lstStyle/>
                    <a:p>
                      <a:r>
                        <a:rPr lang="en-US" sz="1100" dirty="0">
                          <a:solidFill>
                            <a:schemeClr val="bg1"/>
                          </a:solidFill>
                        </a:rPr>
                        <a:t>Organize the info into categories and patterns, to situate topics in the field</a:t>
                      </a:r>
                    </a:p>
                  </a:txBody>
                  <a:tcPr>
                    <a:solidFill>
                      <a:srgbClr val="D12609"/>
                    </a:solidFill>
                  </a:tcPr>
                </a:tc>
                <a:tc>
                  <a:txBody>
                    <a:bodyPr/>
                    <a:lstStyle/>
                    <a:p>
                      <a:r>
                        <a:rPr lang="en-US" sz="1100" dirty="0">
                          <a:solidFill>
                            <a:schemeClr val="bg1"/>
                          </a:solidFill>
                        </a:rPr>
                        <a:t>Feels uncertain, wonders how they can frame their topic into a question</a:t>
                      </a:r>
                    </a:p>
                  </a:txBody>
                  <a:tcPr>
                    <a:solidFill>
                      <a:srgbClr val="D12609"/>
                    </a:solidFill>
                  </a:tcPr>
                </a:tc>
                <a:extLst>
                  <a:ext uri="{0D108BD9-81ED-4DB2-BD59-A6C34878D82A}">
                    <a16:rowId xmlns:a16="http://schemas.microsoft.com/office/drawing/2014/main" val="3299341324"/>
                  </a:ext>
                </a:extLst>
              </a:tr>
              <a:tr h="974833">
                <a:tc>
                  <a:txBody>
                    <a:bodyPr/>
                    <a:lstStyle/>
                    <a:p>
                      <a:r>
                        <a:rPr lang="en-US" sz="1600" dirty="0">
                          <a:solidFill>
                            <a:schemeClr val="bg1"/>
                          </a:solidFill>
                        </a:rPr>
                        <a:t>3</a:t>
                      </a:r>
                      <a:r>
                        <a:rPr lang="en-US" sz="1600" baseline="30000" dirty="0">
                          <a:solidFill>
                            <a:schemeClr val="bg1"/>
                          </a:solidFill>
                        </a:rPr>
                        <a:t>rd</a:t>
                      </a:r>
                      <a:r>
                        <a:rPr lang="en-US" sz="1600" dirty="0">
                          <a:solidFill>
                            <a:schemeClr val="bg1"/>
                          </a:solidFill>
                        </a:rPr>
                        <a:t> stage</a:t>
                      </a:r>
                    </a:p>
                  </a:txBody>
                  <a:tcPr>
                    <a:solidFill>
                      <a:srgbClr val="D12609"/>
                    </a:solidFill>
                  </a:tcPr>
                </a:tc>
                <a:tc>
                  <a:txBody>
                    <a:bodyPr/>
                    <a:lstStyle/>
                    <a:p>
                      <a:r>
                        <a:rPr lang="en-US" sz="1100" dirty="0">
                          <a:solidFill>
                            <a:schemeClr val="bg1"/>
                          </a:solidFill>
                        </a:rPr>
                        <a:t>The research question</a:t>
                      </a:r>
                    </a:p>
                  </a:txBody>
                  <a:tcPr>
                    <a:solidFill>
                      <a:srgbClr val="D12609"/>
                    </a:solidFill>
                  </a:tcPr>
                </a:tc>
                <a:tc>
                  <a:txBody>
                    <a:bodyPr/>
                    <a:lstStyle/>
                    <a:p>
                      <a:r>
                        <a:rPr lang="en-US" sz="1100" dirty="0">
                          <a:solidFill>
                            <a:schemeClr val="bg1"/>
                          </a:solidFill>
                        </a:rPr>
                        <a:t>Some – the most relevant texts – more closely</a:t>
                      </a:r>
                    </a:p>
                  </a:txBody>
                  <a:tcPr>
                    <a:solidFill>
                      <a:srgbClr val="D12609"/>
                    </a:solidFill>
                  </a:tcPr>
                </a:tc>
                <a:tc>
                  <a:txBody>
                    <a:bodyPr/>
                    <a:lstStyle/>
                    <a:p>
                      <a:r>
                        <a:rPr lang="en-US" sz="1100" dirty="0">
                          <a:solidFill>
                            <a:schemeClr val="bg1"/>
                          </a:solidFill>
                        </a:rPr>
                        <a:t>Select groups of literatures most pertinent to the research question, construct an argument</a:t>
                      </a:r>
                    </a:p>
                  </a:txBody>
                  <a:tcPr>
                    <a:solidFill>
                      <a:srgbClr val="D12609"/>
                    </a:solidFill>
                  </a:tcPr>
                </a:tc>
                <a:tc>
                  <a:txBody>
                    <a:bodyPr/>
                    <a:lstStyle/>
                    <a:p>
                      <a:r>
                        <a:rPr lang="en-US" sz="1100" dirty="0">
                          <a:solidFill>
                            <a:schemeClr val="bg1"/>
                          </a:solidFill>
                        </a:rPr>
                        <a:t>Feels uncertain, wonders whether they have located all the relevant material – can only guess as to potential contribution</a:t>
                      </a:r>
                    </a:p>
                  </a:txBody>
                  <a:tcPr>
                    <a:solidFill>
                      <a:srgbClr val="D12609"/>
                    </a:solidFill>
                  </a:tcPr>
                </a:tc>
                <a:extLst>
                  <a:ext uri="{0D108BD9-81ED-4DB2-BD59-A6C34878D82A}">
                    <a16:rowId xmlns:a16="http://schemas.microsoft.com/office/drawing/2014/main" val="3330259700"/>
                  </a:ext>
                </a:extLst>
              </a:tr>
              <a:tr h="1274782">
                <a:tc>
                  <a:txBody>
                    <a:bodyPr/>
                    <a:lstStyle/>
                    <a:p>
                      <a:r>
                        <a:rPr lang="en-US" sz="1600" dirty="0">
                          <a:solidFill>
                            <a:schemeClr val="bg1"/>
                          </a:solidFill>
                        </a:rPr>
                        <a:t>4</a:t>
                      </a:r>
                      <a:r>
                        <a:rPr lang="en-US" sz="1600" baseline="30000" dirty="0">
                          <a:solidFill>
                            <a:schemeClr val="bg1"/>
                          </a:solidFill>
                        </a:rPr>
                        <a:t>th</a:t>
                      </a:r>
                      <a:r>
                        <a:rPr lang="en-US" sz="1600" dirty="0">
                          <a:solidFill>
                            <a:schemeClr val="bg1"/>
                          </a:solidFill>
                        </a:rPr>
                        <a:t> stage</a:t>
                      </a:r>
                    </a:p>
                  </a:txBody>
                  <a:tcPr>
                    <a:solidFill>
                      <a:srgbClr val="D12609"/>
                    </a:solidFill>
                  </a:tcPr>
                </a:tc>
                <a:tc>
                  <a:txBody>
                    <a:bodyPr/>
                    <a:lstStyle/>
                    <a:p>
                      <a:r>
                        <a:rPr lang="en-US" sz="1100" dirty="0">
                          <a:solidFill>
                            <a:schemeClr val="bg1"/>
                          </a:solidFill>
                        </a:rPr>
                        <a:t>What research is out there</a:t>
                      </a:r>
                    </a:p>
                  </a:txBody>
                  <a:tcPr>
                    <a:solidFill>
                      <a:srgbClr val="D12609"/>
                    </a:solidFill>
                  </a:tcPr>
                </a:tc>
                <a:tc>
                  <a:txBody>
                    <a:bodyPr/>
                    <a:lstStyle/>
                    <a:p>
                      <a:r>
                        <a:rPr lang="en-US" sz="1100" dirty="0">
                          <a:solidFill>
                            <a:schemeClr val="bg1"/>
                          </a:solidFill>
                        </a:rPr>
                        <a:t>To clarify what is most germane to their research and what has been published since started</a:t>
                      </a:r>
                    </a:p>
                  </a:txBody>
                  <a:tcPr>
                    <a:solidFill>
                      <a:srgbClr val="D12609"/>
                    </a:solidFill>
                  </a:tcPr>
                </a:tc>
                <a:tc>
                  <a:txBody>
                    <a:bodyPr/>
                    <a:lstStyle/>
                    <a:p>
                      <a:r>
                        <a:rPr lang="en-US" sz="1100" dirty="0">
                          <a:solidFill>
                            <a:schemeClr val="bg1"/>
                          </a:solidFill>
                        </a:rPr>
                        <a:t>Construct an argument in thesis text which establishes antecedents, evaluates field, locates contribution</a:t>
                      </a:r>
                    </a:p>
                  </a:txBody>
                  <a:tcPr>
                    <a:solidFill>
                      <a:srgbClr val="D12609"/>
                    </a:solidFill>
                  </a:tcPr>
                </a:tc>
                <a:tc>
                  <a:txBody>
                    <a:bodyPr/>
                    <a:lstStyle/>
                    <a:p>
                      <a:r>
                        <a:rPr lang="en-US" sz="1100" dirty="0">
                          <a:solidFill>
                            <a:schemeClr val="bg1"/>
                          </a:solidFill>
                        </a:rPr>
                        <a:t>Feels uncertain, wonders how to connect with what’s already known, what hasn’t been researched, what might follow from their research</a:t>
                      </a:r>
                    </a:p>
                  </a:txBody>
                  <a:tcPr>
                    <a:solidFill>
                      <a:srgbClr val="D12609"/>
                    </a:solidFill>
                  </a:tcPr>
                </a:tc>
                <a:extLst>
                  <a:ext uri="{0D108BD9-81ED-4DB2-BD59-A6C34878D82A}">
                    <a16:rowId xmlns:a16="http://schemas.microsoft.com/office/drawing/2014/main" val="2540446091"/>
                  </a:ext>
                </a:extLst>
              </a:tr>
            </a:tbl>
          </a:graphicData>
        </a:graphic>
      </p:graphicFrame>
      <p:sp>
        <p:nvSpPr>
          <p:cNvPr id="10" name="Content Placeholder 2">
            <a:extLst>
              <a:ext uri="{FF2B5EF4-FFF2-40B4-BE49-F238E27FC236}">
                <a16:creationId xmlns:a16="http://schemas.microsoft.com/office/drawing/2014/main" id="{51ECE6AD-72D6-4B75-968F-1B365D39D1EA}"/>
              </a:ext>
            </a:extLst>
          </p:cNvPr>
          <p:cNvSpPr txBox="1">
            <a:spLocks/>
          </p:cNvSpPr>
          <p:nvPr/>
        </p:nvSpPr>
        <p:spPr>
          <a:xfrm>
            <a:off x="1403665" y="6153763"/>
            <a:ext cx="7416807"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200" dirty="0">
                <a:latin typeface="Caliban" pitchFamily="2" charset="0"/>
                <a:cs typeface="Caliban" pitchFamily="2" charset="0"/>
              </a:rPr>
              <a:t>Pat Thomson, </a:t>
            </a:r>
            <a:r>
              <a:rPr lang="en-US" sz="1200" i="1" dirty="0">
                <a:latin typeface="Caliban" pitchFamily="2" charset="0"/>
                <a:cs typeface="Caliban" pitchFamily="2" charset="0"/>
              </a:rPr>
              <a:t>Working with Literatures: Love the Uncertainty </a:t>
            </a:r>
            <a:r>
              <a:rPr lang="en-US" sz="1200" dirty="0">
                <a:latin typeface="Caliban" pitchFamily="2" charset="0"/>
                <a:cs typeface="Caliban" pitchFamily="2" charset="0"/>
              </a:rPr>
              <a:t>https://patthomson.net/2013/07/01/working-with-literatures-you-have-to-love-the-uncertainty/</a:t>
            </a:r>
            <a:endParaRPr lang="en-US" sz="1800" dirty="0">
              <a:latin typeface="Caliban" pitchFamily="2" charset="0"/>
              <a:cs typeface="Caliban" pitchFamily="2" charset="0"/>
            </a:endParaRPr>
          </a:p>
        </p:txBody>
      </p:sp>
    </p:spTree>
    <p:extLst>
      <p:ext uri="{BB962C8B-B14F-4D97-AF65-F5344CB8AC3E}">
        <p14:creationId xmlns:p14="http://schemas.microsoft.com/office/powerpoint/2010/main" val="1333451636"/>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81E8E153-D0AE-4C79-9CBE-256A8F771478}"/>
              </a:ext>
            </a:extLst>
          </p:cNvPr>
          <p:cNvSpPr>
            <a:spLocks noGrp="1"/>
          </p:cNvSpPr>
          <p:nvPr>
            <p:ph idx="1"/>
          </p:nvPr>
        </p:nvSpPr>
        <p:spPr>
          <a:xfrm>
            <a:off x="451481" y="1772816"/>
            <a:ext cx="8368991" cy="3534221"/>
          </a:xfrm>
        </p:spPr>
        <p:txBody>
          <a:bodyPr>
            <a:normAutofit lnSpcReduction="10000"/>
          </a:bodyPr>
          <a:lstStyle/>
          <a:p>
            <a:pPr marL="0" indent="0" algn="r">
              <a:buNone/>
            </a:pPr>
            <a:r>
              <a:rPr lang="en-US" sz="1800" b="1" dirty="0">
                <a:latin typeface="Caliban" pitchFamily="2" charset="0"/>
                <a:cs typeface="Caliban" pitchFamily="2" charset="0"/>
              </a:rPr>
              <a:t>	</a:t>
            </a:r>
          </a:p>
          <a:p>
            <a:pPr marL="0" indent="0">
              <a:lnSpc>
                <a:spcPct val="150000"/>
              </a:lnSpc>
              <a:buNone/>
            </a:pPr>
            <a:r>
              <a:rPr lang="en-US" sz="2000" dirty="0">
                <a:latin typeface="Caliban" pitchFamily="2" charset="0"/>
                <a:cs typeface="Caliban" pitchFamily="2" charset="0"/>
              </a:rPr>
              <a:t>“What we most like about Rugg and Petrie’s heuristic is that it makes clear that there is no one moment when the doctoral … researcher knows everything. They/we are always in a state of both knowing/unknowing to another. Uncertainty about something – or wondering, as Rugg and Petrie very helpfully reframe it – is the norm. It actually is the process of research.</a:t>
            </a:r>
          </a:p>
          <a:p>
            <a:pPr marL="0" indent="0">
              <a:buNone/>
            </a:pPr>
            <a:endParaRPr lang="en-US" sz="1400" b="1" dirty="0">
              <a:latin typeface="Caliban" pitchFamily="2" charset="0"/>
              <a:cs typeface="Caliban" pitchFamily="2" charset="0"/>
            </a:endParaRPr>
          </a:p>
        </p:txBody>
      </p:sp>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451481" y="247469"/>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4000" b="1" spc="300" dirty="0">
                <a:solidFill>
                  <a:srgbClr val="D78103"/>
                </a:solidFill>
                <a:latin typeface="Caliban" pitchFamily="2" charset="0"/>
                <a:cs typeface="Caliban" pitchFamily="2" charset="0"/>
              </a:rPr>
              <a:t>ON TERROR III</a:t>
            </a:r>
          </a:p>
        </p:txBody>
      </p:sp>
      <p:sp>
        <p:nvSpPr>
          <p:cNvPr id="6" name="Content Placeholder 2">
            <a:extLst>
              <a:ext uri="{FF2B5EF4-FFF2-40B4-BE49-F238E27FC236}">
                <a16:creationId xmlns:a16="http://schemas.microsoft.com/office/drawing/2014/main" id="{718E65FB-B487-4955-ABA1-48A3CEB13065}"/>
              </a:ext>
            </a:extLst>
          </p:cNvPr>
          <p:cNvSpPr txBox="1">
            <a:spLocks/>
          </p:cNvSpPr>
          <p:nvPr/>
        </p:nvSpPr>
        <p:spPr>
          <a:xfrm>
            <a:off x="1128684" y="1066716"/>
            <a:ext cx="6873273" cy="36004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latin typeface="Caliban" pitchFamily="2" charset="0"/>
                <a:cs typeface="Caliban" pitchFamily="2" charset="0"/>
              </a:rPr>
              <a:t>Feature (generative), not bug</a:t>
            </a:r>
          </a:p>
        </p:txBody>
      </p:sp>
      <p:sp>
        <p:nvSpPr>
          <p:cNvPr id="2" name="Content Placeholder 2">
            <a:extLst>
              <a:ext uri="{FF2B5EF4-FFF2-40B4-BE49-F238E27FC236}">
                <a16:creationId xmlns:a16="http://schemas.microsoft.com/office/drawing/2014/main" id="{ABFF7530-6F23-487E-B688-94671D8CF5F6}"/>
              </a:ext>
            </a:extLst>
          </p:cNvPr>
          <p:cNvSpPr txBox="1">
            <a:spLocks/>
          </p:cNvSpPr>
          <p:nvPr/>
        </p:nvSpPr>
        <p:spPr>
          <a:xfrm>
            <a:off x="4272198" y="5055220"/>
            <a:ext cx="4548274"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200" dirty="0">
                <a:latin typeface="Caliban" pitchFamily="2" charset="0"/>
                <a:cs typeface="Caliban" pitchFamily="2" charset="0"/>
              </a:rPr>
              <a:t>Pat Thomson, </a:t>
            </a:r>
            <a:r>
              <a:rPr lang="en-US" sz="1200" i="1" dirty="0">
                <a:latin typeface="Caliban" pitchFamily="2" charset="0"/>
                <a:cs typeface="Caliban" pitchFamily="2" charset="0"/>
              </a:rPr>
              <a:t>Working with Literatures: Love the Uncertainty </a:t>
            </a:r>
            <a:r>
              <a:rPr lang="en-US" sz="1200" dirty="0">
                <a:latin typeface="Caliban" pitchFamily="2" charset="0"/>
                <a:cs typeface="Caliban" pitchFamily="2" charset="0"/>
              </a:rPr>
              <a:t>https://patthomson.net/2013/07/01/working-with-literatures-you-have-to-love-the-uncertainty/</a:t>
            </a:r>
            <a:endParaRPr lang="en-US" sz="1800" dirty="0">
              <a:latin typeface="Caliban" pitchFamily="2" charset="0"/>
              <a:cs typeface="Caliban" pitchFamily="2" charset="0"/>
            </a:endParaRPr>
          </a:p>
        </p:txBody>
      </p:sp>
    </p:spTree>
    <p:extLst>
      <p:ext uri="{BB962C8B-B14F-4D97-AF65-F5344CB8AC3E}">
        <p14:creationId xmlns:p14="http://schemas.microsoft.com/office/powerpoint/2010/main" val="735317518"/>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81E8E153-D0AE-4C79-9CBE-256A8F771478}"/>
              </a:ext>
            </a:extLst>
          </p:cNvPr>
          <p:cNvSpPr>
            <a:spLocks noGrp="1"/>
          </p:cNvSpPr>
          <p:nvPr>
            <p:ph idx="1"/>
          </p:nvPr>
        </p:nvSpPr>
        <p:spPr>
          <a:xfrm>
            <a:off x="451481" y="836712"/>
            <a:ext cx="8368991" cy="4176464"/>
          </a:xfrm>
        </p:spPr>
        <p:txBody>
          <a:bodyPr>
            <a:normAutofit/>
          </a:bodyPr>
          <a:lstStyle/>
          <a:p>
            <a:pPr marL="0" indent="0">
              <a:buNone/>
            </a:pPr>
            <a:r>
              <a:rPr lang="en-US" sz="1600" b="1" dirty="0">
                <a:latin typeface="Caliban" pitchFamily="2" charset="0"/>
                <a:cs typeface="Caliban" pitchFamily="2" charset="0"/>
              </a:rPr>
              <a:t>AIC extraction method (Raul Pacheco-Vega) 	</a:t>
            </a:r>
            <a:r>
              <a:rPr lang="en-US" sz="1200" dirty="0">
                <a:latin typeface="Caliban" pitchFamily="2" charset="0"/>
                <a:cs typeface="Caliban" pitchFamily="2" charset="0"/>
              </a:rPr>
              <a:t>(http://www.raulpacheco.org/2017/01/finding-the-most-relevant-information-	in-a-paper-when-reading-a-three-step-method/)</a:t>
            </a:r>
          </a:p>
          <a:p>
            <a:pPr>
              <a:lnSpc>
                <a:spcPct val="150000"/>
              </a:lnSpc>
              <a:buFont typeface="Wingdings" panose="05000000000000000000" pitchFamily="2" charset="2"/>
              <a:buChar char="§"/>
            </a:pPr>
            <a:r>
              <a:rPr lang="en-US" sz="1200" b="1" dirty="0">
                <a:latin typeface="Caliban" pitchFamily="2" charset="0"/>
                <a:cs typeface="Caliban" pitchFamily="2" charset="0"/>
              </a:rPr>
              <a:t>Abstract: </a:t>
            </a:r>
            <a:r>
              <a:rPr lang="en-US" sz="1200" dirty="0">
                <a:latin typeface="Caliban" pitchFamily="2" charset="0"/>
                <a:cs typeface="Caliban" pitchFamily="2" charset="0"/>
              </a:rPr>
              <a:t>Sometimes useful, sometimes not (sometimes not present)</a:t>
            </a:r>
          </a:p>
          <a:p>
            <a:pPr>
              <a:lnSpc>
                <a:spcPct val="150000"/>
              </a:lnSpc>
              <a:buFont typeface="Wingdings" panose="05000000000000000000" pitchFamily="2" charset="2"/>
              <a:buChar char="§"/>
            </a:pPr>
            <a:r>
              <a:rPr lang="en-US" sz="1200" b="1" dirty="0">
                <a:latin typeface="Caliban" pitchFamily="2" charset="0"/>
                <a:cs typeface="Caliban" pitchFamily="2" charset="0"/>
              </a:rPr>
              <a:t>Introduction: </a:t>
            </a:r>
            <a:r>
              <a:rPr lang="en-US" sz="1200" dirty="0">
                <a:latin typeface="Caliban" pitchFamily="2" charset="0"/>
                <a:cs typeface="Caliban" pitchFamily="2" charset="0"/>
              </a:rPr>
              <a:t>within first 2-3 paragraphs (often),</a:t>
            </a:r>
          </a:p>
          <a:p>
            <a:pPr lvl="1">
              <a:lnSpc>
                <a:spcPct val="150000"/>
              </a:lnSpc>
              <a:buFont typeface="Wingdings" panose="05000000000000000000" pitchFamily="2" charset="2"/>
              <a:buChar char="§"/>
            </a:pPr>
            <a:r>
              <a:rPr lang="en-US" sz="1200" dirty="0">
                <a:latin typeface="Caliban" pitchFamily="2" charset="0"/>
                <a:cs typeface="Caliban" pitchFamily="2" charset="0"/>
              </a:rPr>
              <a:t>Context of the research</a:t>
            </a:r>
          </a:p>
          <a:p>
            <a:pPr lvl="1">
              <a:lnSpc>
                <a:spcPct val="150000"/>
              </a:lnSpc>
              <a:buFont typeface="Wingdings" panose="05000000000000000000" pitchFamily="2" charset="2"/>
              <a:buChar char="§"/>
            </a:pPr>
            <a:r>
              <a:rPr lang="en-US" sz="1200" dirty="0">
                <a:latin typeface="Caliban" pitchFamily="2" charset="0"/>
                <a:cs typeface="Caliban" pitchFamily="2" charset="0"/>
              </a:rPr>
              <a:t>‘Niche’ statement: ‘THIS IS WHY WE’RE DOING THIS’</a:t>
            </a:r>
          </a:p>
          <a:p>
            <a:pPr lvl="1">
              <a:lnSpc>
                <a:spcPct val="150000"/>
              </a:lnSpc>
              <a:buFont typeface="Wingdings" panose="05000000000000000000" pitchFamily="2" charset="2"/>
              <a:buChar char="§"/>
            </a:pPr>
            <a:r>
              <a:rPr lang="en-US" sz="1200" dirty="0">
                <a:latin typeface="Caliban" pitchFamily="2" charset="0"/>
                <a:cs typeface="Caliban" pitchFamily="2" charset="0"/>
              </a:rPr>
              <a:t>How they’ll fill the ‘niche’: ‘THIS IS </a:t>
            </a:r>
            <a:r>
              <a:rPr lang="en-US" sz="1200" i="1" dirty="0">
                <a:latin typeface="Caliban" pitchFamily="2" charset="0"/>
                <a:cs typeface="Caliban" pitchFamily="2" charset="0"/>
              </a:rPr>
              <a:t>WHAT </a:t>
            </a:r>
            <a:r>
              <a:rPr lang="en-US" sz="1200" dirty="0">
                <a:latin typeface="Caliban" pitchFamily="2" charset="0"/>
                <a:cs typeface="Caliban" pitchFamily="2" charset="0"/>
              </a:rPr>
              <a:t>WE’RE DOING’</a:t>
            </a:r>
          </a:p>
          <a:p>
            <a:pPr>
              <a:lnSpc>
                <a:spcPct val="150000"/>
              </a:lnSpc>
              <a:buFont typeface="Wingdings" panose="05000000000000000000" pitchFamily="2" charset="2"/>
              <a:buChar char="§"/>
            </a:pPr>
            <a:r>
              <a:rPr lang="en-US" sz="1200" b="1" dirty="0">
                <a:latin typeface="Caliban" pitchFamily="2" charset="0"/>
                <a:cs typeface="Caliban" pitchFamily="2" charset="0"/>
              </a:rPr>
              <a:t>Conclusion:</a:t>
            </a:r>
          </a:p>
          <a:p>
            <a:pPr lvl="1">
              <a:lnSpc>
                <a:spcPct val="150000"/>
              </a:lnSpc>
              <a:buFont typeface="Wingdings" panose="05000000000000000000" pitchFamily="2" charset="2"/>
              <a:buChar char="§"/>
            </a:pPr>
            <a:r>
              <a:rPr lang="en-US" sz="1200" dirty="0">
                <a:latin typeface="Caliban" pitchFamily="2" charset="0"/>
                <a:cs typeface="Caliban" pitchFamily="2" charset="0"/>
              </a:rPr>
              <a:t>A recap: ‘summarizes the entire paper in the first few sentences of one of the concluding paragraphs, but provides additional context and insights further down’.</a:t>
            </a:r>
          </a:p>
          <a:p>
            <a:pPr>
              <a:lnSpc>
                <a:spcPct val="150000"/>
              </a:lnSpc>
              <a:buFont typeface="Wingdings" panose="05000000000000000000" pitchFamily="2" charset="2"/>
              <a:buChar char="§"/>
            </a:pPr>
            <a:r>
              <a:rPr lang="en-US" sz="1200" b="1" dirty="0">
                <a:latin typeface="Caliban" pitchFamily="2" charset="0"/>
                <a:cs typeface="Caliban" pitchFamily="2" charset="0"/>
              </a:rPr>
              <a:t>SKIMMING THE MIDDLE: </a:t>
            </a:r>
            <a:r>
              <a:rPr lang="en-US" sz="1200" dirty="0">
                <a:latin typeface="Caliban" pitchFamily="2" charset="0"/>
                <a:cs typeface="Caliban" pitchFamily="2" charset="0"/>
              </a:rPr>
              <a:t>Does this require a fuller, more in-depth read?</a:t>
            </a:r>
          </a:p>
          <a:p>
            <a:pPr marL="0" indent="0">
              <a:buNone/>
            </a:pPr>
            <a:endParaRPr lang="en-US" sz="1400" b="1" dirty="0">
              <a:latin typeface="Caliban" pitchFamily="2" charset="0"/>
              <a:cs typeface="Caliban" pitchFamily="2" charset="0"/>
            </a:endParaRPr>
          </a:p>
        </p:txBody>
      </p:sp>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509128" y="61676"/>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4000" b="1" spc="300" dirty="0">
                <a:solidFill>
                  <a:srgbClr val="A902EC"/>
                </a:solidFill>
                <a:latin typeface="Caliban" pitchFamily="2" charset="0"/>
                <a:cs typeface="Caliban" pitchFamily="2" charset="0"/>
              </a:rPr>
              <a:t>EXERCISE (30 m.)</a:t>
            </a:r>
          </a:p>
        </p:txBody>
      </p:sp>
      <p:sp>
        <p:nvSpPr>
          <p:cNvPr id="3" name="TextBox 2">
            <a:extLst>
              <a:ext uri="{FF2B5EF4-FFF2-40B4-BE49-F238E27FC236}">
                <a16:creationId xmlns:a16="http://schemas.microsoft.com/office/drawing/2014/main" id="{E3167D3B-4456-411D-881B-AF7803CA7420}"/>
              </a:ext>
            </a:extLst>
          </p:cNvPr>
          <p:cNvSpPr txBox="1"/>
          <p:nvPr/>
        </p:nvSpPr>
        <p:spPr>
          <a:xfrm>
            <a:off x="451481" y="4451627"/>
            <a:ext cx="8241037" cy="3139321"/>
          </a:xfrm>
          <a:custGeom>
            <a:avLst/>
            <a:gdLst>
              <a:gd name="connsiteX0" fmla="*/ 0 w 8241037"/>
              <a:gd name="connsiteY0" fmla="*/ 0 h 3139321"/>
              <a:gd name="connsiteX1" fmla="*/ 671056 w 8241037"/>
              <a:gd name="connsiteY1" fmla="*/ 0 h 3139321"/>
              <a:gd name="connsiteX2" fmla="*/ 1094881 w 8241037"/>
              <a:gd name="connsiteY2" fmla="*/ 0 h 3139321"/>
              <a:gd name="connsiteX3" fmla="*/ 1765936 w 8241037"/>
              <a:gd name="connsiteY3" fmla="*/ 0 h 3139321"/>
              <a:gd name="connsiteX4" fmla="*/ 2189761 w 8241037"/>
              <a:gd name="connsiteY4" fmla="*/ 0 h 3139321"/>
              <a:gd name="connsiteX5" fmla="*/ 2613586 w 8241037"/>
              <a:gd name="connsiteY5" fmla="*/ 0 h 3139321"/>
              <a:gd name="connsiteX6" fmla="*/ 3037411 w 8241037"/>
              <a:gd name="connsiteY6" fmla="*/ 0 h 3139321"/>
              <a:gd name="connsiteX7" fmla="*/ 3461236 w 8241037"/>
              <a:gd name="connsiteY7" fmla="*/ 0 h 3139321"/>
              <a:gd name="connsiteX8" fmla="*/ 3967471 w 8241037"/>
              <a:gd name="connsiteY8" fmla="*/ 0 h 3139321"/>
              <a:gd name="connsiteX9" fmla="*/ 4473706 w 8241037"/>
              <a:gd name="connsiteY9" fmla="*/ 0 h 3139321"/>
              <a:gd name="connsiteX10" fmla="*/ 5144762 w 8241037"/>
              <a:gd name="connsiteY10" fmla="*/ 0 h 3139321"/>
              <a:gd name="connsiteX11" fmla="*/ 5650997 w 8241037"/>
              <a:gd name="connsiteY11" fmla="*/ 0 h 3139321"/>
              <a:gd name="connsiteX12" fmla="*/ 6322053 w 8241037"/>
              <a:gd name="connsiteY12" fmla="*/ 0 h 3139321"/>
              <a:gd name="connsiteX13" fmla="*/ 6993109 w 8241037"/>
              <a:gd name="connsiteY13" fmla="*/ 0 h 3139321"/>
              <a:gd name="connsiteX14" fmla="*/ 7581754 w 8241037"/>
              <a:gd name="connsiteY14" fmla="*/ 0 h 3139321"/>
              <a:gd name="connsiteX15" fmla="*/ 8241037 w 8241037"/>
              <a:gd name="connsiteY15" fmla="*/ 0 h 3139321"/>
              <a:gd name="connsiteX16" fmla="*/ 8241037 w 8241037"/>
              <a:gd name="connsiteY16" fmla="*/ 460434 h 3139321"/>
              <a:gd name="connsiteX17" fmla="*/ 8241037 w 8241037"/>
              <a:gd name="connsiteY17" fmla="*/ 889474 h 3139321"/>
              <a:gd name="connsiteX18" fmla="*/ 8241037 w 8241037"/>
              <a:gd name="connsiteY18" fmla="*/ 1412694 h 3139321"/>
              <a:gd name="connsiteX19" fmla="*/ 8241037 w 8241037"/>
              <a:gd name="connsiteY19" fmla="*/ 1998701 h 3139321"/>
              <a:gd name="connsiteX20" fmla="*/ 8241037 w 8241037"/>
              <a:gd name="connsiteY20" fmla="*/ 2521921 h 3139321"/>
              <a:gd name="connsiteX21" fmla="*/ 8241037 w 8241037"/>
              <a:gd name="connsiteY21" fmla="*/ 3139321 h 3139321"/>
              <a:gd name="connsiteX22" fmla="*/ 7734802 w 8241037"/>
              <a:gd name="connsiteY22" fmla="*/ 3139321 h 3139321"/>
              <a:gd name="connsiteX23" fmla="*/ 7228567 w 8241037"/>
              <a:gd name="connsiteY23" fmla="*/ 3139321 h 3139321"/>
              <a:gd name="connsiteX24" fmla="*/ 6475101 w 8241037"/>
              <a:gd name="connsiteY24" fmla="*/ 3139321 h 3139321"/>
              <a:gd name="connsiteX25" fmla="*/ 6133686 w 8241037"/>
              <a:gd name="connsiteY25" fmla="*/ 3139321 h 3139321"/>
              <a:gd name="connsiteX26" fmla="*/ 5462630 w 8241037"/>
              <a:gd name="connsiteY26" fmla="*/ 3139321 h 3139321"/>
              <a:gd name="connsiteX27" fmla="*/ 5038805 w 8241037"/>
              <a:gd name="connsiteY27" fmla="*/ 3139321 h 3139321"/>
              <a:gd name="connsiteX28" fmla="*/ 4285339 w 8241037"/>
              <a:gd name="connsiteY28" fmla="*/ 3139321 h 3139321"/>
              <a:gd name="connsiteX29" fmla="*/ 3614283 w 8241037"/>
              <a:gd name="connsiteY29" fmla="*/ 3139321 h 3139321"/>
              <a:gd name="connsiteX30" fmla="*/ 3025638 w 8241037"/>
              <a:gd name="connsiteY30" fmla="*/ 3139321 h 3139321"/>
              <a:gd name="connsiteX31" fmla="*/ 2354582 w 8241037"/>
              <a:gd name="connsiteY31" fmla="*/ 3139321 h 3139321"/>
              <a:gd name="connsiteX32" fmla="*/ 1848347 w 8241037"/>
              <a:gd name="connsiteY32" fmla="*/ 3139321 h 3139321"/>
              <a:gd name="connsiteX33" fmla="*/ 1342112 w 8241037"/>
              <a:gd name="connsiteY33" fmla="*/ 3139321 h 3139321"/>
              <a:gd name="connsiteX34" fmla="*/ 1000697 w 8241037"/>
              <a:gd name="connsiteY34" fmla="*/ 3139321 h 3139321"/>
              <a:gd name="connsiteX35" fmla="*/ 576873 w 8241037"/>
              <a:gd name="connsiteY35" fmla="*/ 3139321 h 3139321"/>
              <a:gd name="connsiteX36" fmla="*/ 0 w 8241037"/>
              <a:gd name="connsiteY36" fmla="*/ 3139321 h 3139321"/>
              <a:gd name="connsiteX37" fmla="*/ 0 w 8241037"/>
              <a:gd name="connsiteY37" fmla="*/ 2584708 h 3139321"/>
              <a:gd name="connsiteX38" fmla="*/ 0 w 8241037"/>
              <a:gd name="connsiteY38" fmla="*/ 1998701 h 3139321"/>
              <a:gd name="connsiteX39" fmla="*/ 0 w 8241037"/>
              <a:gd name="connsiteY39" fmla="*/ 1506874 h 3139321"/>
              <a:gd name="connsiteX40" fmla="*/ 0 w 8241037"/>
              <a:gd name="connsiteY40" fmla="*/ 920867 h 3139321"/>
              <a:gd name="connsiteX41" fmla="*/ 0 w 8241037"/>
              <a:gd name="connsiteY41" fmla="*/ 460434 h 3139321"/>
              <a:gd name="connsiteX42" fmla="*/ 0 w 8241037"/>
              <a:gd name="connsiteY42" fmla="*/ 0 h 3139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241037" h="3139321" extrusionOk="0">
                <a:moveTo>
                  <a:pt x="0" y="0"/>
                </a:moveTo>
                <a:cubicBezTo>
                  <a:pt x="269847" y="-21526"/>
                  <a:pt x="339619" y="71366"/>
                  <a:pt x="671056" y="0"/>
                </a:cubicBezTo>
                <a:cubicBezTo>
                  <a:pt x="1002493" y="-71366"/>
                  <a:pt x="885909" y="31117"/>
                  <a:pt x="1094881" y="0"/>
                </a:cubicBezTo>
                <a:cubicBezTo>
                  <a:pt x="1303853" y="-31117"/>
                  <a:pt x="1495792" y="29171"/>
                  <a:pt x="1765936" y="0"/>
                </a:cubicBezTo>
                <a:cubicBezTo>
                  <a:pt x="2036081" y="-29171"/>
                  <a:pt x="2019688" y="1232"/>
                  <a:pt x="2189761" y="0"/>
                </a:cubicBezTo>
                <a:cubicBezTo>
                  <a:pt x="2359835" y="-1232"/>
                  <a:pt x="2427640" y="25701"/>
                  <a:pt x="2613586" y="0"/>
                </a:cubicBezTo>
                <a:cubicBezTo>
                  <a:pt x="2799532" y="-25701"/>
                  <a:pt x="2918517" y="6768"/>
                  <a:pt x="3037411" y="0"/>
                </a:cubicBezTo>
                <a:cubicBezTo>
                  <a:pt x="3156306" y="-6768"/>
                  <a:pt x="3261166" y="28043"/>
                  <a:pt x="3461236" y="0"/>
                </a:cubicBezTo>
                <a:cubicBezTo>
                  <a:pt x="3661306" y="-28043"/>
                  <a:pt x="3776979" y="24224"/>
                  <a:pt x="3967471" y="0"/>
                </a:cubicBezTo>
                <a:cubicBezTo>
                  <a:pt x="4157963" y="-24224"/>
                  <a:pt x="4249391" y="41564"/>
                  <a:pt x="4473706" y="0"/>
                </a:cubicBezTo>
                <a:cubicBezTo>
                  <a:pt x="4698022" y="-41564"/>
                  <a:pt x="4997717" y="53865"/>
                  <a:pt x="5144762" y="0"/>
                </a:cubicBezTo>
                <a:cubicBezTo>
                  <a:pt x="5291807" y="-53865"/>
                  <a:pt x="5531724" y="44756"/>
                  <a:pt x="5650997" y="0"/>
                </a:cubicBezTo>
                <a:cubicBezTo>
                  <a:pt x="5770271" y="-44756"/>
                  <a:pt x="6037778" y="8276"/>
                  <a:pt x="6322053" y="0"/>
                </a:cubicBezTo>
                <a:cubicBezTo>
                  <a:pt x="6606328" y="-8276"/>
                  <a:pt x="6686921" y="23893"/>
                  <a:pt x="6993109" y="0"/>
                </a:cubicBezTo>
                <a:cubicBezTo>
                  <a:pt x="7299297" y="-23893"/>
                  <a:pt x="7414132" y="38983"/>
                  <a:pt x="7581754" y="0"/>
                </a:cubicBezTo>
                <a:cubicBezTo>
                  <a:pt x="7749377" y="-38983"/>
                  <a:pt x="8080389" y="70147"/>
                  <a:pt x="8241037" y="0"/>
                </a:cubicBezTo>
                <a:cubicBezTo>
                  <a:pt x="8244332" y="102280"/>
                  <a:pt x="8224544" y="283083"/>
                  <a:pt x="8241037" y="460434"/>
                </a:cubicBezTo>
                <a:cubicBezTo>
                  <a:pt x="8257530" y="637785"/>
                  <a:pt x="8206588" y="703515"/>
                  <a:pt x="8241037" y="889474"/>
                </a:cubicBezTo>
                <a:cubicBezTo>
                  <a:pt x="8275486" y="1075433"/>
                  <a:pt x="8189117" y="1188436"/>
                  <a:pt x="8241037" y="1412694"/>
                </a:cubicBezTo>
                <a:cubicBezTo>
                  <a:pt x="8292957" y="1636952"/>
                  <a:pt x="8235463" y="1810617"/>
                  <a:pt x="8241037" y="1998701"/>
                </a:cubicBezTo>
                <a:cubicBezTo>
                  <a:pt x="8246611" y="2186785"/>
                  <a:pt x="8237272" y="2395247"/>
                  <a:pt x="8241037" y="2521921"/>
                </a:cubicBezTo>
                <a:cubicBezTo>
                  <a:pt x="8244802" y="2648595"/>
                  <a:pt x="8187170" y="2865018"/>
                  <a:pt x="8241037" y="3139321"/>
                </a:cubicBezTo>
                <a:cubicBezTo>
                  <a:pt x="8022304" y="3164325"/>
                  <a:pt x="7875181" y="3121705"/>
                  <a:pt x="7734802" y="3139321"/>
                </a:cubicBezTo>
                <a:cubicBezTo>
                  <a:pt x="7594423" y="3156937"/>
                  <a:pt x="7441840" y="3090553"/>
                  <a:pt x="7228567" y="3139321"/>
                </a:cubicBezTo>
                <a:cubicBezTo>
                  <a:pt x="7015294" y="3188089"/>
                  <a:pt x="6695499" y="3078754"/>
                  <a:pt x="6475101" y="3139321"/>
                </a:cubicBezTo>
                <a:cubicBezTo>
                  <a:pt x="6254703" y="3199888"/>
                  <a:pt x="6240347" y="3135674"/>
                  <a:pt x="6133686" y="3139321"/>
                </a:cubicBezTo>
                <a:cubicBezTo>
                  <a:pt x="6027026" y="3142968"/>
                  <a:pt x="5726216" y="3113765"/>
                  <a:pt x="5462630" y="3139321"/>
                </a:cubicBezTo>
                <a:cubicBezTo>
                  <a:pt x="5199044" y="3164877"/>
                  <a:pt x="5244518" y="3119597"/>
                  <a:pt x="5038805" y="3139321"/>
                </a:cubicBezTo>
                <a:cubicBezTo>
                  <a:pt x="4833093" y="3159045"/>
                  <a:pt x="4585034" y="3071636"/>
                  <a:pt x="4285339" y="3139321"/>
                </a:cubicBezTo>
                <a:cubicBezTo>
                  <a:pt x="3985644" y="3207006"/>
                  <a:pt x="3805648" y="3126106"/>
                  <a:pt x="3614283" y="3139321"/>
                </a:cubicBezTo>
                <a:cubicBezTo>
                  <a:pt x="3422918" y="3152536"/>
                  <a:pt x="3179677" y="3069200"/>
                  <a:pt x="3025638" y="3139321"/>
                </a:cubicBezTo>
                <a:cubicBezTo>
                  <a:pt x="2871599" y="3209442"/>
                  <a:pt x="2672548" y="3108980"/>
                  <a:pt x="2354582" y="3139321"/>
                </a:cubicBezTo>
                <a:cubicBezTo>
                  <a:pt x="2036616" y="3169662"/>
                  <a:pt x="2054046" y="3084790"/>
                  <a:pt x="1848347" y="3139321"/>
                </a:cubicBezTo>
                <a:cubicBezTo>
                  <a:pt x="1642649" y="3193852"/>
                  <a:pt x="1559441" y="3110562"/>
                  <a:pt x="1342112" y="3139321"/>
                </a:cubicBezTo>
                <a:cubicBezTo>
                  <a:pt x="1124783" y="3168080"/>
                  <a:pt x="1146250" y="3105631"/>
                  <a:pt x="1000697" y="3139321"/>
                </a:cubicBezTo>
                <a:cubicBezTo>
                  <a:pt x="855144" y="3173011"/>
                  <a:pt x="775915" y="3115209"/>
                  <a:pt x="576873" y="3139321"/>
                </a:cubicBezTo>
                <a:cubicBezTo>
                  <a:pt x="377831" y="3163433"/>
                  <a:pt x="221812" y="3117580"/>
                  <a:pt x="0" y="3139321"/>
                </a:cubicBezTo>
                <a:cubicBezTo>
                  <a:pt x="-42225" y="2962575"/>
                  <a:pt x="20961" y="2800577"/>
                  <a:pt x="0" y="2584708"/>
                </a:cubicBezTo>
                <a:cubicBezTo>
                  <a:pt x="-20961" y="2368839"/>
                  <a:pt x="69540" y="2273446"/>
                  <a:pt x="0" y="1998701"/>
                </a:cubicBezTo>
                <a:cubicBezTo>
                  <a:pt x="-69540" y="1723956"/>
                  <a:pt x="51476" y="1668622"/>
                  <a:pt x="0" y="1506874"/>
                </a:cubicBezTo>
                <a:cubicBezTo>
                  <a:pt x="-51476" y="1345126"/>
                  <a:pt x="51824" y="1159606"/>
                  <a:pt x="0" y="920867"/>
                </a:cubicBezTo>
                <a:cubicBezTo>
                  <a:pt x="-51824" y="682128"/>
                  <a:pt x="9054" y="634891"/>
                  <a:pt x="0" y="460434"/>
                </a:cubicBezTo>
                <a:cubicBezTo>
                  <a:pt x="-9054" y="285977"/>
                  <a:pt x="2585" y="207405"/>
                  <a:pt x="0" y="0"/>
                </a:cubicBezTo>
                <a:close/>
              </a:path>
            </a:pathLst>
          </a:custGeom>
          <a:noFill/>
          <a:ln>
            <a:solidFill>
              <a:schemeClr val="tx1"/>
            </a:solidFill>
            <a:extLst>
              <a:ext uri="{C807C97D-BFC1-408E-A445-0C87EB9F89A2}">
                <ask:lineSketchStyleProps xmlns:ask="http://schemas.microsoft.com/office/drawing/2018/sketchyshapes" sd="2744588683">
                  <a:prstGeom prst="rect">
                    <a:avLst/>
                  </a:prstGeom>
                  <ask:type>
                    <ask:lineSketchScribble/>
                  </ask:type>
                </ask:lineSketchStyleProps>
              </a:ext>
            </a:extLst>
          </a:ln>
        </p:spPr>
        <p:txBody>
          <a:bodyPr wrap="square" rtlCol="0">
            <a:spAutoFit/>
          </a:bodyPr>
          <a:lstStyle/>
          <a:p>
            <a:pPr algn="ctr"/>
            <a:r>
              <a:rPr lang="en-US" b="1" dirty="0">
                <a:solidFill>
                  <a:srgbClr val="F303D1"/>
                </a:solidFill>
                <a:latin typeface="Caliban" pitchFamily="2" charset="0"/>
                <a:cs typeface="Caliban" pitchFamily="2" charset="0"/>
              </a:rPr>
              <a:t>USING ABOVE METHOD, respond using CARS (creating a research space) method: </a:t>
            </a:r>
            <a:r>
              <a:rPr lang="en-US" dirty="0">
                <a:latin typeface="Caliban" pitchFamily="2" charset="0"/>
                <a:cs typeface="Caliban" pitchFamily="2" charset="0"/>
              </a:rPr>
              <a:t>(Not more than 2-ish sentences each)</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4" name="Table 8">
            <a:extLst>
              <a:ext uri="{FF2B5EF4-FFF2-40B4-BE49-F238E27FC236}">
                <a16:creationId xmlns:a16="http://schemas.microsoft.com/office/drawing/2014/main" id="{8DC6038E-BFCE-417D-A4C9-CCFC9BC2A463}"/>
              </a:ext>
            </a:extLst>
          </p:cNvPr>
          <p:cNvGraphicFramePr>
            <a:graphicFrameLocks noGrp="1"/>
          </p:cNvGraphicFramePr>
          <p:nvPr>
            <p:extLst>
              <p:ext uri="{D42A27DB-BD31-4B8C-83A1-F6EECF244321}">
                <p14:modId xmlns:p14="http://schemas.microsoft.com/office/powerpoint/2010/main" val="661593106"/>
              </p:ext>
            </p:extLst>
          </p:nvPr>
        </p:nvGraphicFramePr>
        <p:xfrm>
          <a:off x="683568" y="5085184"/>
          <a:ext cx="7776864" cy="1667312"/>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1912964575"/>
                    </a:ext>
                  </a:extLst>
                </a:gridCol>
                <a:gridCol w="2592288">
                  <a:extLst>
                    <a:ext uri="{9D8B030D-6E8A-4147-A177-3AD203B41FA5}">
                      <a16:colId xmlns:a16="http://schemas.microsoft.com/office/drawing/2014/main" val="2613896809"/>
                    </a:ext>
                  </a:extLst>
                </a:gridCol>
                <a:gridCol w="2592288">
                  <a:extLst>
                    <a:ext uri="{9D8B030D-6E8A-4147-A177-3AD203B41FA5}">
                      <a16:colId xmlns:a16="http://schemas.microsoft.com/office/drawing/2014/main" val="182157392"/>
                    </a:ext>
                  </a:extLst>
                </a:gridCol>
              </a:tblGrid>
              <a:tr h="1667312">
                <a:tc>
                  <a:txBody>
                    <a:bodyPr/>
                    <a:lstStyle/>
                    <a:p>
                      <a:r>
                        <a:rPr lang="en-US" sz="1400" dirty="0"/>
                        <a:t>Establish territory:</a:t>
                      </a:r>
                    </a:p>
                    <a:p>
                      <a:r>
                        <a:rPr lang="en-US" sz="1400" b="0" dirty="0"/>
                        <a:t>How does this sit within current practice/debate?</a:t>
                      </a:r>
                    </a:p>
                    <a:p>
                      <a:r>
                        <a:rPr lang="en-US" sz="1400" b="0" dirty="0"/>
                        <a:t>How does it contrast with popular opinion/received wisdom?</a:t>
                      </a:r>
                    </a:p>
                  </a:txBody>
                  <a:tcPr/>
                </a:tc>
                <a:tc>
                  <a:txBody>
                    <a:bodyPr/>
                    <a:lstStyle/>
                    <a:p>
                      <a:r>
                        <a:rPr lang="en-US" sz="1400" dirty="0"/>
                        <a:t>Establish niche: </a:t>
                      </a:r>
                      <a:r>
                        <a:rPr lang="en-US" sz="1400" b="0" dirty="0"/>
                        <a:t>Do they make a counter-claim to a current practice/debate? New theoretical take? Point out contradiction/tension? </a:t>
                      </a:r>
                    </a:p>
                  </a:txBody>
                  <a:tcPr/>
                </a:tc>
                <a:tc>
                  <a:txBody>
                    <a:bodyPr/>
                    <a:lstStyle/>
                    <a:p>
                      <a:r>
                        <a:rPr lang="en-US" sz="1400" dirty="0"/>
                        <a:t>Fill the niche: </a:t>
                      </a:r>
                      <a:r>
                        <a:rPr lang="en-US" sz="1400" b="0" dirty="0"/>
                        <a:t>What they’ll DO to address the previous</a:t>
                      </a:r>
                    </a:p>
                  </a:txBody>
                  <a:tcPr/>
                </a:tc>
                <a:extLst>
                  <a:ext uri="{0D108BD9-81ED-4DB2-BD59-A6C34878D82A}">
                    <a16:rowId xmlns:a16="http://schemas.microsoft.com/office/drawing/2014/main" val="45198992"/>
                  </a:ext>
                </a:extLst>
              </a:tr>
            </a:tbl>
          </a:graphicData>
        </a:graphic>
      </p:graphicFrame>
    </p:spTree>
    <p:extLst>
      <p:ext uri="{BB962C8B-B14F-4D97-AF65-F5344CB8AC3E}">
        <p14:creationId xmlns:p14="http://schemas.microsoft.com/office/powerpoint/2010/main" val="1621851629"/>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81E8E153-D0AE-4C79-9CBE-256A8F771478}"/>
              </a:ext>
            </a:extLst>
          </p:cNvPr>
          <p:cNvSpPr>
            <a:spLocks noGrp="1"/>
          </p:cNvSpPr>
          <p:nvPr>
            <p:ph idx="1"/>
          </p:nvPr>
        </p:nvSpPr>
        <p:spPr>
          <a:xfrm>
            <a:off x="451479" y="1124744"/>
            <a:ext cx="8476621" cy="5400600"/>
          </a:xfrm>
        </p:spPr>
        <p:txBody>
          <a:bodyPr>
            <a:normAutofit/>
          </a:bodyPr>
          <a:lstStyle/>
          <a:p>
            <a:pPr marL="0" indent="0">
              <a:lnSpc>
                <a:spcPct val="120000"/>
              </a:lnSpc>
              <a:buNone/>
            </a:pPr>
            <a:r>
              <a:rPr lang="en-US" sz="1600" b="1" dirty="0">
                <a:latin typeface="Caliban" pitchFamily="2" charset="0"/>
                <a:cs typeface="Caliban" pitchFamily="2" charset="0"/>
              </a:rPr>
              <a:t>Annotated Bibliographies as Scholarly </a:t>
            </a:r>
            <a:r>
              <a:rPr lang="en-US" sz="1600" b="1" dirty="0" err="1">
                <a:latin typeface="Caliban" pitchFamily="2" charset="0"/>
                <a:cs typeface="Caliban" pitchFamily="2" charset="0"/>
              </a:rPr>
              <a:t>Outpots</a:t>
            </a:r>
            <a:r>
              <a:rPr lang="en-US" sz="1600" b="1" dirty="0">
                <a:latin typeface="Caliban" pitchFamily="2" charset="0"/>
                <a:cs typeface="Caliban" pitchFamily="2" charset="0"/>
              </a:rPr>
              <a:t> (Raul Pacheco-Vega) 	</a:t>
            </a:r>
            <a:r>
              <a:rPr lang="en-US" sz="1200" dirty="0">
                <a:latin typeface="Caliban" pitchFamily="2" charset="0"/>
                <a:cs typeface="Caliban" pitchFamily="2" charset="0"/>
              </a:rPr>
              <a:t>(http://www.raulpacheco.org/2020/04/on-the-value-of-annotated-bibliographies-as-	scholarly-outputs/)</a:t>
            </a:r>
          </a:p>
          <a:p>
            <a:pPr>
              <a:lnSpc>
                <a:spcPct val="120000"/>
              </a:lnSpc>
              <a:buFont typeface="Wingdings" panose="05000000000000000000" pitchFamily="2" charset="2"/>
              <a:buChar char="§"/>
            </a:pPr>
            <a:r>
              <a:rPr lang="en-US" sz="1500" b="1" dirty="0">
                <a:latin typeface="Caliban" pitchFamily="2" charset="0"/>
                <a:cs typeface="Caliban" pitchFamily="2" charset="0"/>
              </a:rPr>
              <a:t>First stage to a literature review – ‘ongoing’</a:t>
            </a:r>
            <a:endParaRPr lang="en-US" sz="1500" dirty="0">
              <a:latin typeface="Caliban" pitchFamily="2" charset="0"/>
              <a:cs typeface="Caliban" pitchFamily="2" charset="0"/>
            </a:endParaRPr>
          </a:p>
          <a:p>
            <a:pPr>
              <a:lnSpc>
                <a:spcPct val="120000"/>
              </a:lnSpc>
              <a:buFont typeface="Wingdings" panose="05000000000000000000" pitchFamily="2" charset="2"/>
              <a:buChar char="§"/>
            </a:pPr>
            <a:r>
              <a:rPr lang="en-US" sz="1500" b="1" dirty="0">
                <a:latin typeface="Caliban" pitchFamily="2" charset="0"/>
                <a:cs typeface="Caliban" pitchFamily="2" charset="0"/>
              </a:rPr>
              <a:t>Consider a folder/notebook/’Excel dump’</a:t>
            </a:r>
            <a:endParaRPr lang="en-US" sz="1500" dirty="0">
              <a:latin typeface="Caliban" pitchFamily="2" charset="0"/>
              <a:cs typeface="Caliban" pitchFamily="2" charset="0"/>
            </a:endParaRPr>
          </a:p>
          <a:p>
            <a:pPr>
              <a:lnSpc>
                <a:spcPct val="120000"/>
              </a:lnSpc>
              <a:buFont typeface="Wingdings" panose="05000000000000000000" pitchFamily="2" charset="2"/>
              <a:buChar char="§"/>
            </a:pPr>
            <a:r>
              <a:rPr lang="en-US" sz="1500" b="1" dirty="0">
                <a:latin typeface="Caliban" pitchFamily="2" charset="0"/>
                <a:cs typeface="Caliban" pitchFamily="2" charset="0"/>
              </a:rPr>
              <a:t>Makes raw material for:</a:t>
            </a:r>
          </a:p>
          <a:p>
            <a:pPr lvl="1">
              <a:lnSpc>
                <a:spcPct val="120000"/>
              </a:lnSpc>
              <a:buFont typeface="Wingdings" panose="05000000000000000000" pitchFamily="2" charset="2"/>
              <a:buChar char="§"/>
            </a:pPr>
            <a:r>
              <a:rPr lang="en-US" sz="1500" dirty="0">
                <a:latin typeface="Caliban" pitchFamily="2" charset="0"/>
                <a:cs typeface="Caliban" pitchFamily="2" charset="0"/>
              </a:rPr>
              <a:t>Mapping, finding new useful material, ‘grouping’</a:t>
            </a:r>
          </a:p>
          <a:p>
            <a:pPr lvl="1">
              <a:lnSpc>
                <a:spcPct val="120000"/>
              </a:lnSpc>
              <a:buFont typeface="Wingdings" panose="05000000000000000000" pitchFamily="2" charset="2"/>
              <a:buChar char="§"/>
            </a:pPr>
            <a:r>
              <a:rPr lang="en-US" sz="1500" dirty="0">
                <a:latin typeface="Caliban" pitchFamily="2" charset="0"/>
                <a:cs typeface="Caliban" pitchFamily="2" charset="0"/>
              </a:rPr>
              <a:t>‘Focusing in’: Situating where your research ‘sits’, where key texts are, where you need to do more in-depth reading</a:t>
            </a:r>
          </a:p>
          <a:p>
            <a:pPr lvl="1">
              <a:lnSpc>
                <a:spcPct val="120000"/>
              </a:lnSpc>
              <a:buFont typeface="Wingdings" panose="05000000000000000000" pitchFamily="2" charset="2"/>
              <a:buChar char="§"/>
            </a:pPr>
            <a:r>
              <a:rPr lang="en-US" sz="1500" dirty="0">
                <a:latin typeface="Caliban" pitchFamily="2" charset="0"/>
                <a:cs typeface="Caliban" pitchFamily="2" charset="0"/>
              </a:rPr>
              <a:t>LITERATURE REVIEW!</a:t>
            </a:r>
          </a:p>
          <a:p>
            <a:pPr>
              <a:lnSpc>
                <a:spcPct val="120000"/>
              </a:lnSpc>
              <a:buFont typeface="Wingdings" panose="05000000000000000000" pitchFamily="2" charset="2"/>
              <a:buChar char="§"/>
            </a:pPr>
            <a:r>
              <a:rPr lang="en-US" sz="1500" b="1" dirty="0">
                <a:latin typeface="Caliban" pitchFamily="2" charset="0"/>
                <a:cs typeface="Caliban" pitchFamily="2" charset="0"/>
              </a:rPr>
              <a:t>MAKING RESEARCH RECORDS WHERE MORE ATTENTION NEEDED: </a:t>
            </a:r>
            <a:r>
              <a:rPr lang="en-US" sz="1500" dirty="0">
                <a:latin typeface="Caliban" pitchFamily="2" charset="0"/>
                <a:cs typeface="Caliban" pitchFamily="2" charset="0"/>
              </a:rPr>
              <a:t>Does this require a fuller, more in-depth read?</a:t>
            </a:r>
          </a:p>
          <a:p>
            <a:pPr lvl="1">
              <a:lnSpc>
                <a:spcPct val="120000"/>
              </a:lnSpc>
              <a:buFont typeface="Wingdings" panose="05000000000000000000" pitchFamily="2" charset="2"/>
              <a:buChar char="§"/>
            </a:pPr>
            <a:r>
              <a:rPr lang="en-US" sz="1500" dirty="0">
                <a:latin typeface="Caliban" pitchFamily="2" charset="0"/>
                <a:cs typeface="Caliban" pitchFamily="2" charset="0"/>
              </a:rPr>
              <a:t>Raul Pacheco-Vega on:</a:t>
            </a:r>
          </a:p>
          <a:p>
            <a:pPr lvl="2">
              <a:lnSpc>
                <a:spcPct val="120000"/>
              </a:lnSpc>
              <a:buFont typeface="Wingdings" panose="05000000000000000000" pitchFamily="2" charset="2"/>
              <a:buChar char="§"/>
            </a:pPr>
            <a:r>
              <a:rPr lang="en-US" sz="1500" dirty="0">
                <a:latin typeface="Caliban" pitchFamily="2" charset="0"/>
                <a:cs typeface="Caliban" pitchFamily="2" charset="0"/>
              </a:rPr>
              <a:t>MEMORANDA</a:t>
            </a:r>
          </a:p>
          <a:p>
            <a:pPr lvl="2">
              <a:lnSpc>
                <a:spcPct val="120000"/>
              </a:lnSpc>
              <a:buFont typeface="Wingdings" panose="05000000000000000000" pitchFamily="2" charset="2"/>
              <a:buChar char="§"/>
            </a:pPr>
            <a:r>
              <a:rPr lang="en-US" sz="1500" dirty="0" err="1">
                <a:latin typeface="Caliban" pitchFamily="2" charset="0"/>
                <a:cs typeface="Caliban" pitchFamily="2" charset="0"/>
              </a:rPr>
              <a:t>Rhetocial</a:t>
            </a:r>
            <a:r>
              <a:rPr lang="en-US" sz="1500" dirty="0">
                <a:latin typeface="Caliban" pitchFamily="2" charset="0"/>
                <a:cs typeface="Caliban" pitchFamily="2" charset="0"/>
              </a:rPr>
              <a:t> Precis</a:t>
            </a:r>
          </a:p>
          <a:p>
            <a:pPr>
              <a:lnSpc>
                <a:spcPct val="120000"/>
              </a:lnSpc>
              <a:buFont typeface="Wingdings" panose="05000000000000000000" pitchFamily="2" charset="2"/>
              <a:buChar char="§"/>
            </a:pPr>
            <a:r>
              <a:rPr lang="en-US" sz="1500" dirty="0">
                <a:latin typeface="Caliban" pitchFamily="2" charset="0"/>
                <a:cs typeface="Caliban" pitchFamily="2" charset="0"/>
              </a:rPr>
              <a:t>Note-taking methods:</a:t>
            </a:r>
          </a:p>
          <a:p>
            <a:pPr lvl="1">
              <a:lnSpc>
                <a:spcPct val="120000"/>
              </a:lnSpc>
              <a:buFont typeface="Wingdings" panose="05000000000000000000" pitchFamily="2" charset="2"/>
              <a:buChar char="§"/>
            </a:pPr>
            <a:r>
              <a:rPr lang="en-US" sz="1500" dirty="0">
                <a:latin typeface="Caliban" pitchFamily="2" charset="0"/>
                <a:cs typeface="Caliban" pitchFamily="2" charset="0"/>
              </a:rPr>
              <a:t>‘Cornell’ method</a:t>
            </a:r>
          </a:p>
          <a:p>
            <a:pPr marL="0" indent="0">
              <a:buNone/>
            </a:pPr>
            <a:endParaRPr lang="en-US" sz="1400" b="1" dirty="0">
              <a:latin typeface="Caliban" pitchFamily="2" charset="0"/>
              <a:cs typeface="Caliban" pitchFamily="2" charset="0"/>
            </a:endParaRPr>
          </a:p>
        </p:txBody>
      </p:sp>
      <p:sp>
        <p:nvSpPr>
          <p:cNvPr id="5" name="Title 1">
            <a:extLst>
              <a:ext uri="{FF2B5EF4-FFF2-40B4-BE49-F238E27FC236}">
                <a16:creationId xmlns:a16="http://schemas.microsoft.com/office/drawing/2014/main" id="{4DDEAB30-5074-4871-824B-1D927C45AA50}"/>
              </a:ext>
            </a:extLst>
          </p:cNvPr>
          <p:cNvSpPr>
            <a:spLocks noGrp="1"/>
          </p:cNvSpPr>
          <p:nvPr>
            <p:ph type="title"/>
          </p:nvPr>
        </p:nvSpPr>
        <p:spPr>
          <a:xfrm>
            <a:off x="509126" y="332656"/>
            <a:ext cx="8253695" cy="360040"/>
          </a:xfrm>
        </p:spPr>
        <p:txBody>
          <a:bodyPr>
            <a:noAutofit/>
          </a:bodyPr>
          <a:lstStyle/>
          <a:p>
            <a:br>
              <a:rPr lang="en-US" sz="4000" b="1" spc="300" dirty="0">
                <a:solidFill>
                  <a:srgbClr val="D12609"/>
                </a:solidFill>
                <a:latin typeface="Caliban" pitchFamily="2" charset="0"/>
                <a:cs typeface="Caliban" pitchFamily="2" charset="0"/>
              </a:rPr>
            </a:br>
            <a:r>
              <a:rPr lang="en-US" sz="3600" b="1" spc="300" dirty="0">
                <a:solidFill>
                  <a:srgbClr val="60C943"/>
                </a:solidFill>
                <a:latin typeface="Caliban" pitchFamily="2" charset="0"/>
                <a:cs typeface="Caliban" pitchFamily="2" charset="0"/>
              </a:rPr>
              <a:t>WRITING WHILE READING</a:t>
            </a:r>
            <a:endParaRPr lang="en-US" sz="4000" b="1" spc="300" dirty="0">
              <a:solidFill>
                <a:srgbClr val="60C943"/>
              </a:solidFill>
              <a:latin typeface="Caliban" pitchFamily="2" charset="0"/>
              <a:cs typeface="Caliban" pitchFamily="2" charset="0"/>
            </a:endParaRPr>
          </a:p>
        </p:txBody>
      </p:sp>
    </p:spTree>
    <p:extLst>
      <p:ext uri="{BB962C8B-B14F-4D97-AF65-F5344CB8AC3E}">
        <p14:creationId xmlns:p14="http://schemas.microsoft.com/office/powerpoint/2010/main" val="2794968900"/>
      </p:ext>
    </p:extLst>
  </p:cSld>
  <p:clrMapOvr>
    <a:masterClrMapping/>
  </p:clrMapOvr>
  <mc:AlternateContent xmlns:mc="http://schemas.openxmlformats.org/markup-compatibility/2006" xmlns:p14="http://schemas.microsoft.com/office/powerpoint/2010/main">
    <mc:Choice Requires="p14">
      <p:transition spd="slow" p14:dur="2000" advTm="21533"/>
    </mc:Choice>
    <mc:Fallback xmlns="">
      <p:transition spd="slow" advTm="2153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220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7302</TotalTime>
  <Words>906</Words>
  <Application>Microsoft Office PowerPoint</Application>
  <PresentationFormat>On-screen Show (4:3)</PresentationFormat>
  <Paragraphs>96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Caliban</vt:lpstr>
      <vt:lpstr>Calibri</vt:lpstr>
      <vt:lpstr>Wingdings</vt:lpstr>
      <vt:lpstr>Office Theme</vt:lpstr>
      <vt:lpstr> What challenges you when approaching the literature?</vt:lpstr>
      <vt:lpstr> WRITING WHILE READING</vt:lpstr>
      <vt:lpstr> ON TERROR I</vt:lpstr>
      <vt:lpstr> ON TERROR II</vt:lpstr>
      <vt:lpstr> ON TERROR III</vt:lpstr>
      <vt:lpstr> EXERCISE (30 m.)</vt:lpstr>
      <vt:lpstr> WRITING WHILE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build</dc:creator>
  <cp:lastModifiedBy>bonadiesna</cp:lastModifiedBy>
  <cp:revision>93</cp:revision>
  <dcterms:created xsi:type="dcterms:W3CDTF">2019-07-08T09:16:04Z</dcterms:created>
  <dcterms:modified xsi:type="dcterms:W3CDTF">2020-11-13T15:50:58Z</dcterms:modified>
</cp:coreProperties>
</file>