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20EA-28EF-4ABB-BD60-2019BBB0329D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18EA-9769-4BD0-9B76-E5DC02141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692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20EA-28EF-4ABB-BD60-2019BBB0329D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18EA-9769-4BD0-9B76-E5DC02141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712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20EA-28EF-4ABB-BD60-2019BBB0329D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18EA-9769-4BD0-9B76-E5DC02141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568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20EA-28EF-4ABB-BD60-2019BBB0329D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18EA-9769-4BD0-9B76-E5DC02141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240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20EA-28EF-4ABB-BD60-2019BBB0329D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18EA-9769-4BD0-9B76-E5DC02141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868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20EA-28EF-4ABB-BD60-2019BBB0329D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18EA-9769-4BD0-9B76-E5DC02141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375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20EA-28EF-4ABB-BD60-2019BBB0329D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18EA-9769-4BD0-9B76-E5DC02141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217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20EA-28EF-4ABB-BD60-2019BBB0329D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18EA-9769-4BD0-9B76-E5DC02141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524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20EA-28EF-4ABB-BD60-2019BBB0329D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18EA-9769-4BD0-9B76-E5DC02141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966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20EA-28EF-4ABB-BD60-2019BBB0329D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18EA-9769-4BD0-9B76-E5DC02141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173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20EA-28EF-4ABB-BD60-2019BBB0329D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18EA-9769-4BD0-9B76-E5DC02141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05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520EA-28EF-4ABB-BD60-2019BBB0329D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218EA-9769-4BD0-9B76-E5DC02141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300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Doctoral Writing Group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4000" dirty="0" smtClean="0"/>
              <a:t>Academic writing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38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95775"/>
          </a:xfrm>
        </p:spPr>
        <p:txBody>
          <a:bodyPr/>
          <a:lstStyle/>
          <a:p>
            <a:r>
              <a:rPr lang="en-GB" dirty="0" smtClean="0"/>
              <a:t>What are some of the differences between academic writing and everyday speech?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3300"/>
            <a:ext cx="10515600" cy="5173663"/>
          </a:xfrm>
        </p:spPr>
        <p:txBody>
          <a:bodyPr>
            <a:norm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9171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35575"/>
          </a:xfrm>
        </p:spPr>
        <p:txBody>
          <a:bodyPr>
            <a:normAutofit/>
          </a:bodyPr>
          <a:lstStyle/>
          <a:p>
            <a:r>
              <a:rPr lang="en-GB" dirty="0" smtClean="0"/>
              <a:t>What are the differences in function between academic writing and everyday speech?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9362"/>
            <a:ext cx="10515600" cy="4351338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142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3875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282700"/>
            <a:ext cx="5334000" cy="48942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3600" b="1" dirty="0" smtClean="0"/>
              <a:t>Function</a:t>
            </a:r>
          </a:p>
          <a:p>
            <a:r>
              <a:rPr lang="en-GB" sz="3600" dirty="0" smtClean="0"/>
              <a:t>Communication, but to convey information, </a:t>
            </a:r>
            <a:r>
              <a:rPr lang="en-US" sz="3600" dirty="0" smtClean="0"/>
              <a:t>to reflect, to </a:t>
            </a:r>
            <a:r>
              <a:rPr lang="en-US" sz="3600" dirty="0" err="1" smtClean="0"/>
              <a:t>analyse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b="1" dirty="0" smtClean="0"/>
              <a:t>Time</a:t>
            </a:r>
            <a:r>
              <a:rPr lang="en-US" sz="3600" b="1" dirty="0" smtClean="0"/>
              <a:t>:</a:t>
            </a:r>
          </a:p>
          <a:p>
            <a:r>
              <a:rPr lang="en-US" sz="3600" dirty="0" smtClean="0"/>
              <a:t>Time lapse; writing and reading</a:t>
            </a:r>
          </a:p>
          <a:p>
            <a:r>
              <a:rPr lang="en-US" sz="3600" dirty="0" smtClean="0"/>
              <a:t>Monologue - solitary writing,</a:t>
            </a:r>
            <a:r>
              <a:rPr lang="en-US" sz="3600" dirty="0" smtClean="0"/>
              <a:t> reading</a:t>
            </a:r>
          </a:p>
          <a:p>
            <a:r>
              <a:rPr lang="en-US" sz="3600" dirty="0" smtClean="0"/>
              <a:t>Revised and edited</a:t>
            </a:r>
          </a:p>
          <a:p>
            <a:r>
              <a:rPr lang="en-US" sz="3600" dirty="0" smtClean="0"/>
              <a:t>Context-independent. Writer has control over meaning</a:t>
            </a:r>
            <a:endParaRPr lang="en-US" sz="3600" dirty="0" smtClean="0"/>
          </a:p>
          <a:p>
            <a:r>
              <a:rPr lang="en-US" sz="3600" dirty="0"/>
              <a:t>E</a:t>
            </a:r>
            <a:r>
              <a:rPr lang="en-US" sz="3600" dirty="0" smtClean="0"/>
              <a:t>xplicitly articulated meaning 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384300"/>
            <a:ext cx="5181600" cy="4792663"/>
          </a:xfrm>
        </p:spPr>
        <p:txBody>
          <a:bodyPr>
            <a:normAutofit fontScale="70000" lnSpcReduction="20000"/>
          </a:bodyPr>
          <a:lstStyle/>
          <a:p>
            <a:endParaRPr lang="en-GB" dirty="0" smtClean="0"/>
          </a:p>
          <a:p>
            <a:r>
              <a:rPr lang="en-US" sz="3600" dirty="0" smtClean="0"/>
              <a:t>Communication to interact, to achieve social action</a:t>
            </a:r>
          </a:p>
          <a:p>
            <a:endParaRPr lang="en-US" sz="3600" dirty="0"/>
          </a:p>
          <a:p>
            <a:r>
              <a:rPr lang="en-US" sz="3600" dirty="0" smtClean="0"/>
              <a:t>S</a:t>
            </a:r>
            <a:r>
              <a:rPr lang="en-US" sz="3600" dirty="0" smtClean="0"/>
              <a:t>pontaneous</a:t>
            </a:r>
          </a:p>
          <a:p>
            <a:r>
              <a:rPr lang="en-US" sz="3600" dirty="0" smtClean="0"/>
              <a:t>Dialogue - audience present</a:t>
            </a:r>
          </a:p>
          <a:p>
            <a:r>
              <a:rPr lang="en-US" sz="3600" dirty="0" smtClean="0"/>
              <a:t>Unrehearsed</a:t>
            </a:r>
          </a:p>
          <a:p>
            <a:r>
              <a:rPr lang="en-GB" sz="3600" dirty="0" smtClean="0"/>
              <a:t>Context-dependent, build meaning together</a:t>
            </a:r>
          </a:p>
          <a:p>
            <a:r>
              <a:rPr lang="en-US" sz="3600" dirty="0"/>
              <a:t>T</a:t>
            </a:r>
            <a:r>
              <a:rPr lang="en-US" sz="3600" dirty="0" smtClean="0"/>
              <a:t>acit shared meaning ('pass </a:t>
            </a:r>
            <a:r>
              <a:rPr lang="en-US" sz="3600" i="1" dirty="0" smtClean="0"/>
              <a:t>that</a:t>
            </a:r>
            <a:r>
              <a:rPr lang="en-US" sz="3600" dirty="0" smtClean="0"/>
              <a:t> to me') -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046529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3300"/>
            <a:ext cx="10515600" cy="6873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effect this has on how the message is conveyed:</a:t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76499"/>
            <a:ext cx="5181600" cy="37004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Academic writing</a:t>
            </a:r>
          </a:p>
          <a:p>
            <a:r>
              <a:rPr lang="en-US" dirty="0" smtClean="0"/>
              <a:t>things, nouns</a:t>
            </a:r>
          </a:p>
          <a:p>
            <a:r>
              <a:rPr lang="en-US" dirty="0" smtClean="0"/>
              <a:t>formal</a:t>
            </a:r>
          </a:p>
          <a:p>
            <a:r>
              <a:rPr lang="en-US" dirty="0" smtClean="0"/>
              <a:t>Compressed – increases content of the text</a:t>
            </a:r>
          </a:p>
          <a:p>
            <a:r>
              <a:rPr lang="en-US" dirty="0" smtClean="0"/>
              <a:t>Concerned with abstract ideas, reasons, relational processes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76499"/>
            <a:ext cx="5181600" cy="370046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Everyday speech</a:t>
            </a:r>
          </a:p>
          <a:p>
            <a:r>
              <a:rPr lang="en-US" dirty="0" smtClean="0"/>
              <a:t>action, verbs </a:t>
            </a:r>
          </a:p>
          <a:p>
            <a:r>
              <a:rPr lang="en-US" dirty="0" smtClean="0"/>
              <a:t>i</a:t>
            </a:r>
            <a:r>
              <a:rPr lang="en-US" dirty="0" smtClean="0"/>
              <a:t>nformal</a:t>
            </a:r>
          </a:p>
          <a:p>
            <a:r>
              <a:rPr lang="en-US" dirty="0" smtClean="0"/>
              <a:t>E</a:t>
            </a:r>
            <a:r>
              <a:rPr lang="en-US" dirty="0" smtClean="0"/>
              <a:t>xpansive</a:t>
            </a:r>
          </a:p>
          <a:p>
            <a:endParaRPr lang="en-US" dirty="0" smtClean="0"/>
          </a:p>
          <a:p>
            <a:r>
              <a:rPr lang="en-US" dirty="0" smtClean="0"/>
              <a:t>Concerned with human actors, carrying out action processes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6066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Exercise 1: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397000"/>
            <a:ext cx="10515600" cy="5207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1. Take a piece of your writing</a:t>
            </a:r>
          </a:p>
          <a:p>
            <a:pPr marL="0" indent="0">
              <a:buNone/>
            </a:pPr>
            <a:r>
              <a:rPr lang="en-GB" dirty="0" smtClean="0"/>
              <a:t>(e.g. from a more conceptual part – literature review, or conceptual theory?)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2. Write two versions:</a:t>
            </a:r>
          </a:p>
          <a:p>
            <a:r>
              <a:rPr lang="en-GB" dirty="0" smtClean="0"/>
              <a:t>to include more nouns</a:t>
            </a:r>
          </a:p>
          <a:p>
            <a:r>
              <a:rPr lang="en-GB" dirty="0" smtClean="0"/>
              <a:t>to include more verbs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3. Try giving each extract to a neighbour:</a:t>
            </a:r>
          </a:p>
          <a:p>
            <a:r>
              <a:rPr lang="en-GB" dirty="0" smtClean="0"/>
              <a:t>to read</a:t>
            </a:r>
          </a:p>
          <a:p>
            <a:r>
              <a:rPr lang="en-GB" dirty="0"/>
              <a:t>s</a:t>
            </a:r>
            <a:r>
              <a:rPr lang="en-GB" dirty="0" smtClean="0"/>
              <a:t>peak out loud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4. What are the effects?</a:t>
            </a:r>
          </a:p>
          <a:p>
            <a:pPr marL="0" indent="0">
              <a:buNone/>
            </a:pPr>
            <a:r>
              <a:rPr lang="en-GB" dirty="0" smtClean="0"/>
              <a:t> 5. In which circumstances/parts of your thesis would each of these be more appropriate?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8662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</a:t>
            </a:r>
            <a:r>
              <a:rPr lang="en-US" dirty="0" err="1" smtClean="0"/>
              <a:t>ominalisation</a:t>
            </a:r>
            <a:r>
              <a:rPr lang="en-US" dirty="0"/>
              <a:t> </a:t>
            </a:r>
            <a:r>
              <a:rPr lang="en-US" dirty="0" smtClean="0"/>
              <a:t>= ‘thingy-</a:t>
            </a:r>
            <a:r>
              <a:rPr lang="en-US" dirty="0" err="1" smtClean="0"/>
              <a:t>fying</a:t>
            </a:r>
            <a:r>
              <a:rPr lang="en-US" dirty="0" smtClean="0"/>
              <a:t>’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Why use nominalization?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Makes </a:t>
            </a:r>
            <a:r>
              <a:rPr lang="en-US" dirty="0"/>
              <a:t>your writing more concise</a:t>
            </a:r>
          </a:p>
          <a:p>
            <a:r>
              <a:rPr lang="en-US" dirty="0"/>
              <a:t>Nouns act as shorthand for more complex, abstract ideas 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BUT</a:t>
            </a:r>
            <a:r>
              <a:rPr lang="en-US" dirty="0"/>
              <a:t>, overuse:</a:t>
            </a:r>
          </a:p>
          <a:p>
            <a:r>
              <a:rPr lang="en-US" dirty="0" smtClean="0"/>
              <a:t>Can </a:t>
            </a:r>
            <a:r>
              <a:rPr lang="en-US" dirty="0"/>
              <a:t>make text stodgy and inaccessible</a:t>
            </a:r>
          </a:p>
          <a:p>
            <a:r>
              <a:rPr lang="en-US" dirty="0"/>
              <a:t>Can obscure human agency and attributable action:</a:t>
            </a:r>
          </a:p>
          <a:p>
            <a:pPr marL="457200" lvl="1" indent="0">
              <a:buNone/>
            </a:pPr>
            <a:r>
              <a:rPr lang="en-US" dirty="0" smtClean="0"/>
              <a:t>e.g</a:t>
            </a:r>
            <a:r>
              <a:rPr lang="en-US" dirty="0"/>
              <a:t>. 'Immediate economic deprivation' = being poor</a:t>
            </a:r>
          </a:p>
          <a:p>
            <a:pPr marL="457200" lvl="1" indent="0">
              <a:buNone/>
            </a:pPr>
            <a:r>
              <a:rPr lang="en-US" dirty="0" smtClean="0"/>
              <a:t>e.g.</a:t>
            </a:r>
            <a:r>
              <a:rPr lang="en-US" dirty="0"/>
              <a:t> </a:t>
            </a:r>
            <a:r>
              <a:rPr lang="en-US" dirty="0" smtClean="0"/>
              <a:t>’The </a:t>
            </a:r>
            <a:r>
              <a:rPr lang="en-US" dirty="0"/>
              <a:t>detonation of an atomic bomb in Hiroshima resulted in widespread mortality</a:t>
            </a:r>
            <a:r>
              <a:rPr lang="en-US" dirty="0" smtClean="0"/>
              <a:t>.’ – can obscure realities of suffering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4790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Exercise 2: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511300"/>
            <a:ext cx="10515600" cy="5092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1. Take a piece of your writing</a:t>
            </a:r>
          </a:p>
          <a:p>
            <a:pPr marL="0" indent="0">
              <a:buNone/>
            </a:pPr>
            <a:r>
              <a:rPr lang="en-GB" dirty="0" smtClean="0"/>
              <a:t>(e.g. from your methods section?)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2. Write two versions:</a:t>
            </a:r>
          </a:p>
          <a:p>
            <a:r>
              <a:rPr lang="en-GB" dirty="0" smtClean="0"/>
              <a:t>to include more nouns</a:t>
            </a:r>
          </a:p>
          <a:p>
            <a:r>
              <a:rPr lang="en-GB" dirty="0" smtClean="0"/>
              <a:t>to include more verbs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3. What are the effects on how you represent your agency?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430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295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Doctoral Writing Group</vt:lpstr>
      <vt:lpstr>What are some of the differences between academic writing and everyday speech?</vt:lpstr>
      <vt:lpstr>What are the differences in function between academic writing and everyday speech? </vt:lpstr>
      <vt:lpstr>PowerPoint Presentation</vt:lpstr>
      <vt:lpstr>The effect this has on how the message is conveyed: </vt:lpstr>
      <vt:lpstr>Exercise 1:</vt:lpstr>
      <vt:lpstr>Nominalisation = ‘thingy-fying’ Why use nominalization?</vt:lpstr>
      <vt:lpstr>Exercise 2: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writing</dc:title>
  <dc:creator>Biranda Ford</dc:creator>
  <cp:lastModifiedBy>Biranda Ford</cp:lastModifiedBy>
  <cp:revision>5</cp:revision>
  <dcterms:created xsi:type="dcterms:W3CDTF">2019-05-20T09:15:29Z</dcterms:created>
  <dcterms:modified xsi:type="dcterms:W3CDTF">2019-05-20T09:56:11Z</dcterms:modified>
</cp:coreProperties>
</file>