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3" r:id="rId3"/>
    <p:sldId id="269" r:id="rId4"/>
    <p:sldId id="257" r:id="rId5"/>
    <p:sldId id="258" r:id="rId6"/>
    <p:sldId id="259" r:id="rId7"/>
    <p:sldId id="261" r:id="rId8"/>
    <p:sldId id="266" r:id="rId9"/>
    <p:sldId id="267" r:id="rId10"/>
    <p:sldId id="268" r:id="rId11"/>
    <p:sldId id="260" r:id="rId12"/>
    <p:sldId id="264" r:id="rId13"/>
    <p:sldId id="265" r:id="rId14"/>
    <p:sldId id="26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9A86CF-7D02-4CF5-A5D1-B3EB5E74CBA8}" type="datetimeFigureOut">
              <a:rPr lang="en-GB" smtClean="0"/>
              <a:t>20/11/2017</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F89670-44D0-4067-B3E9-1F8943BC5579}" type="slidenum">
              <a:rPr lang="en-GB" smtClean="0"/>
              <a:t>‹#›</a:t>
            </a:fld>
            <a:endParaRPr lang="en-GB" dirty="0"/>
          </a:p>
        </p:txBody>
      </p:sp>
    </p:spTree>
    <p:extLst>
      <p:ext uri="{BB962C8B-B14F-4D97-AF65-F5344CB8AC3E}">
        <p14:creationId xmlns:p14="http://schemas.microsoft.com/office/powerpoint/2010/main" val="2475759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8F89670-44D0-4067-B3E9-1F8943BC5579}" type="slidenum">
              <a:rPr lang="en-GB" smtClean="0"/>
              <a:t>1</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8F89670-44D0-4067-B3E9-1F8943BC5579}" type="slidenum">
              <a:rPr lang="en-GB" smtClean="0"/>
              <a:t>4</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38F89670-44D0-4067-B3E9-1F8943BC5579}" type="slidenum">
              <a:rPr lang="en-GB" smtClean="0"/>
              <a:t>5</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38F89670-44D0-4067-B3E9-1F8943BC5579}" type="slidenum">
              <a:rPr lang="en-GB" smtClean="0"/>
              <a:t>6</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38F89670-44D0-4067-B3E9-1F8943BC5579}" type="slidenum">
              <a:rPr lang="en-GB" smtClean="0"/>
              <a:t>7</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8F89670-44D0-4067-B3E9-1F8943BC5579}" type="slidenum">
              <a:rPr lang="en-GB" smtClean="0"/>
              <a:t>11</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8F89670-44D0-4067-B3E9-1F8943BC5579}" type="slidenum">
              <a:rPr lang="en-GB" smtClean="0"/>
              <a:t>14</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B1F92F4-C494-4E8E-9911-ACF7D9B5D8EE}" type="datetimeFigureOut">
              <a:rPr lang="en-GB" smtClean="0"/>
              <a:t>20/11/2017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06A37E-3ACB-4CC8-AA31-2DDD60DAD4F1}" type="slidenum">
              <a:rPr lang="en-GB" smtClean="0"/>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B1F92F4-C494-4E8E-9911-ACF7D9B5D8EE}" type="datetimeFigureOut">
              <a:rPr lang="en-GB" smtClean="0"/>
              <a:t>20/11/2017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06A37E-3ACB-4CC8-AA31-2DDD60DAD4F1}"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B1F92F4-C494-4E8E-9911-ACF7D9B5D8EE}" type="datetimeFigureOut">
              <a:rPr lang="en-GB" smtClean="0"/>
              <a:t>20/11/2017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06A37E-3ACB-4CC8-AA31-2DDD60DAD4F1}" type="slidenum">
              <a:rPr lang="en-GB" smtClean="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B1F92F4-C494-4E8E-9911-ACF7D9B5D8EE}" type="datetimeFigureOut">
              <a:rPr lang="en-GB" smtClean="0"/>
              <a:t>20/11/2017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06A37E-3ACB-4CC8-AA31-2DDD60DAD4F1}" type="slidenum">
              <a:rPr lang="en-GB" smtClean="0"/>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1F92F4-C494-4E8E-9911-ACF7D9B5D8EE}" type="datetimeFigureOut">
              <a:rPr lang="en-GB" smtClean="0"/>
              <a:t>20/11/2017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06A37E-3ACB-4CC8-AA31-2DDD60DAD4F1}" type="slidenum">
              <a:rPr lang="en-GB" smtClean="0"/>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B1F92F4-C494-4E8E-9911-ACF7D9B5D8EE}" type="datetimeFigureOut">
              <a:rPr lang="en-GB" smtClean="0"/>
              <a:t>20/11/2017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806A37E-3ACB-4CC8-AA31-2DDD60DAD4F1}" type="slidenum">
              <a:rPr lang="en-GB" smtClean="0"/>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B1F92F4-C494-4E8E-9911-ACF7D9B5D8EE}" type="datetimeFigureOut">
              <a:rPr lang="en-GB" smtClean="0"/>
              <a:t>20/11/2017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806A37E-3ACB-4CC8-AA31-2DDD60DAD4F1}" type="slidenum">
              <a:rPr lang="en-GB" smtClean="0"/>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B1F92F4-C494-4E8E-9911-ACF7D9B5D8EE}" type="datetimeFigureOut">
              <a:rPr lang="en-GB" smtClean="0"/>
              <a:t>20/11/2017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806A37E-3ACB-4CC8-AA31-2DDD60DAD4F1}" type="slidenum">
              <a:rPr lang="en-GB" smtClean="0"/>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1F92F4-C494-4E8E-9911-ACF7D9B5D8EE}" type="datetimeFigureOut">
              <a:rPr lang="en-GB" smtClean="0"/>
              <a:t>20/11/2017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806A37E-3ACB-4CC8-AA31-2DDD60DAD4F1}" type="slidenum">
              <a:rPr lang="en-GB" smtClean="0"/>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1F92F4-C494-4E8E-9911-ACF7D9B5D8EE}" type="datetimeFigureOut">
              <a:rPr lang="en-GB" smtClean="0"/>
              <a:t>20/11/2017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806A37E-3ACB-4CC8-AA31-2DDD60DAD4F1}" type="slidenum">
              <a:rPr lang="en-GB" smtClean="0"/>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1F92F4-C494-4E8E-9911-ACF7D9B5D8EE}" type="datetimeFigureOut">
              <a:rPr lang="en-GB" smtClean="0"/>
              <a:t>20/11/2017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806A37E-3ACB-4CC8-AA31-2DDD60DAD4F1}" type="slidenum">
              <a:rPr lang="en-GB" smtClean="0"/>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1F92F4-C494-4E8E-9911-ACF7D9B5D8EE}" type="datetimeFigureOut">
              <a:rPr lang="en-GB" smtClean="0"/>
              <a:t>20/11/2017</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06A37E-3ACB-4CC8-AA31-2DDD60DAD4F1}" type="slidenum">
              <a:rPr lang="en-GB" smtClean="0"/>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Doctoral </a:t>
            </a:r>
            <a:r>
              <a:rPr lang="en-GB" dirty="0" smtClean="0"/>
              <a:t>writing group 1</a:t>
            </a:r>
            <a:endParaRPr lang="en-GB" dirty="0"/>
          </a:p>
        </p:txBody>
      </p:sp>
      <p:sp>
        <p:nvSpPr>
          <p:cNvPr id="3" name="Subtitle 2"/>
          <p:cNvSpPr>
            <a:spLocks noGrp="1"/>
          </p:cNvSpPr>
          <p:nvPr>
            <p:ph type="subTitle" idx="1"/>
          </p:nvPr>
        </p:nvSpPr>
        <p:spPr/>
        <p:txBody>
          <a:bodyPr/>
          <a:lstStyle/>
          <a:p>
            <a:r>
              <a:rPr lang="en-GB" dirty="0" smtClean="0"/>
              <a:t>Finding yourself </a:t>
            </a:r>
            <a:r>
              <a:rPr lang="en-GB" dirty="0"/>
              <a:t>in your doctoral </a:t>
            </a:r>
            <a:r>
              <a:rPr lang="en-GB" dirty="0" smtClean="0"/>
              <a:t>writing</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‘Relocating the personal’</a:t>
            </a:r>
            <a:endParaRPr lang="en-GB" dirty="0"/>
          </a:p>
        </p:txBody>
      </p:sp>
      <p:sp>
        <p:nvSpPr>
          <p:cNvPr id="3" name="Content Placeholder 2"/>
          <p:cNvSpPr>
            <a:spLocks noGrp="1"/>
          </p:cNvSpPr>
          <p:nvPr>
            <p:ph idx="1"/>
          </p:nvPr>
        </p:nvSpPr>
        <p:spPr/>
        <p:txBody>
          <a:bodyPr/>
          <a:lstStyle/>
          <a:p>
            <a:r>
              <a:rPr lang="en-GB" dirty="0" smtClean="0"/>
              <a:t>Personal ‘I’ vs discursive ‘I’</a:t>
            </a:r>
          </a:p>
          <a:p>
            <a:r>
              <a:rPr lang="en-GB" dirty="0" smtClean="0"/>
              <a:t>Personal ‘I’ unmediated account</a:t>
            </a:r>
          </a:p>
          <a:p>
            <a:r>
              <a:rPr lang="en-GB" dirty="0" smtClean="0"/>
              <a:t>Discursive ‘I’ – first person in your capacity as writer/researcher</a:t>
            </a:r>
          </a:p>
          <a:p>
            <a:r>
              <a:rPr lang="en-GB" dirty="0" smtClean="0"/>
              <a:t>Dialogues with a wider field</a:t>
            </a:r>
          </a:p>
          <a:p>
            <a:r>
              <a:rPr lang="en-GB" dirty="0" smtClean="0"/>
              <a:t>Frame your writing as discursive writing e.g. ‘I shall begin now with’, ‘in this account I will focus on’, ‘I shall conclude with’</a:t>
            </a:r>
          </a:p>
          <a:p>
            <a:endParaRPr lang="en-GB" dirty="0"/>
          </a:p>
        </p:txBody>
      </p:sp>
    </p:spTree>
    <p:extLst>
      <p:ext uri="{BB962C8B-B14F-4D97-AF65-F5344CB8AC3E}">
        <p14:creationId xmlns:p14="http://schemas.microsoft.com/office/powerpoint/2010/main" val="27004543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Exercises: interrogating personal ‘I’</a:t>
            </a:r>
            <a:br>
              <a:rPr lang="en-GB" dirty="0" smtClean="0"/>
            </a:br>
            <a:endParaRPr lang="en-GB" dirty="0"/>
          </a:p>
        </p:txBody>
      </p:sp>
      <p:sp>
        <p:nvSpPr>
          <p:cNvPr id="3" name="Content Placeholder 2"/>
          <p:cNvSpPr>
            <a:spLocks noGrp="1"/>
          </p:cNvSpPr>
          <p:nvPr>
            <p:ph idx="1"/>
          </p:nvPr>
        </p:nvSpPr>
        <p:spPr/>
        <p:txBody>
          <a:bodyPr>
            <a:normAutofit/>
          </a:bodyPr>
          <a:lstStyle/>
          <a:p>
            <a:r>
              <a:rPr lang="en-GB" dirty="0" smtClean="0"/>
              <a:t>Write about a critical </a:t>
            </a:r>
            <a:r>
              <a:rPr lang="en-GB" dirty="0" smtClean="0"/>
              <a:t>incident: </a:t>
            </a:r>
            <a:r>
              <a:rPr lang="en-GB" dirty="0" smtClean="0"/>
              <a:t>e.g. how </a:t>
            </a:r>
            <a:r>
              <a:rPr lang="en-GB" dirty="0" smtClean="0"/>
              <a:t>you came to this work, </a:t>
            </a:r>
            <a:r>
              <a:rPr lang="en-GB" dirty="0" smtClean="0"/>
              <a:t>why you need </a:t>
            </a:r>
            <a:r>
              <a:rPr lang="en-GB" dirty="0" smtClean="0"/>
              <a:t>to do this as a wider enquiry </a:t>
            </a:r>
            <a:endParaRPr lang="en-GB" dirty="0" smtClean="0"/>
          </a:p>
          <a:p>
            <a:r>
              <a:rPr lang="en-GB" dirty="0" smtClean="0"/>
              <a:t>Rewrite </a:t>
            </a:r>
            <a:r>
              <a:rPr lang="en-GB" dirty="0" smtClean="0"/>
              <a:t>this from 3</a:t>
            </a:r>
            <a:r>
              <a:rPr lang="en-GB" baseline="30000" dirty="0" smtClean="0"/>
              <a:t>rd</a:t>
            </a:r>
            <a:r>
              <a:rPr lang="en-GB" dirty="0" smtClean="0"/>
              <a:t> </a:t>
            </a:r>
            <a:r>
              <a:rPr lang="en-GB" dirty="0" smtClean="0"/>
              <a:t>person</a:t>
            </a:r>
          </a:p>
          <a:p>
            <a:r>
              <a:rPr lang="en-GB" dirty="0" smtClean="0"/>
              <a:t>Swap </a:t>
            </a:r>
            <a:r>
              <a:rPr lang="en-GB" dirty="0" smtClean="0"/>
              <a:t>with someone else and </a:t>
            </a:r>
            <a:r>
              <a:rPr lang="en-GB" dirty="0" smtClean="0"/>
              <a:t>highlight and question </a:t>
            </a:r>
            <a:r>
              <a:rPr lang="en-GB" dirty="0" smtClean="0"/>
              <a:t>the categories you are using</a:t>
            </a:r>
            <a:r>
              <a:rPr lang="en-GB" dirty="0" smtClean="0"/>
              <a:t>.</a:t>
            </a:r>
            <a:endParaRPr lang="en-GB"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Reflexivity</a:t>
            </a:r>
            <a:endParaRPr lang="en-GB" dirty="0"/>
          </a:p>
        </p:txBody>
      </p:sp>
      <p:sp>
        <p:nvSpPr>
          <p:cNvPr id="3" name="Content Placeholder 2"/>
          <p:cNvSpPr>
            <a:spLocks noGrp="1"/>
          </p:cNvSpPr>
          <p:nvPr>
            <p:ph idx="1"/>
          </p:nvPr>
        </p:nvSpPr>
        <p:spPr/>
        <p:txBody>
          <a:bodyPr/>
          <a:lstStyle/>
          <a:p>
            <a:r>
              <a:rPr lang="en-GB" dirty="0"/>
              <a:t>‘the research enterprise cannot be separated from the researcher, and it is imperative to put the personal on the agenda through doctoral study.’ (K&amp;T)</a:t>
            </a:r>
          </a:p>
          <a:p>
            <a:r>
              <a:rPr lang="en-GB" dirty="0"/>
              <a:t>Important as doctoral writer to develop ‘a distinctive personal stance’ (K&amp;T) – this is often where originality lies </a:t>
            </a:r>
          </a:p>
          <a:p>
            <a:endParaRPr lang="en-GB" dirty="0"/>
          </a:p>
        </p:txBody>
      </p:sp>
    </p:spTree>
    <p:extLst>
      <p:ext uri="{BB962C8B-B14F-4D97-AF65-F5344CB8AC3E}">
        <p14:creationId xmlns:p14="http://schemas.microsoft.com/office/powerpoint/2010/main" val="39136543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When using 3</a:t>
            </a:r>
            <a:r>
              <a:rPr lang="en-GB" baseline="30000" dirty="0" smtClean="0"/>
              <a:t>rd</a:t>
            </a:r>
            <a:r>
              <a:rPr lang="en-GB" dirty="0" smtClean="0"/>
              <a:t> person</a:t>
            </a:r>
            <a:endParaRPr lang="en-GB" dirty="0"/>
          </a:p>
        </p:txBody>
      </p:sp>
      <p:sp>
        <p:nvSpPr>
          <p:cNvPr id="3" name="Content Placeholder 2"/>
          <p:cNvSpPr>
            <a:spLocks noGrp="1"/>
          </p:cNvSpPr>
          <p:nvPr>
            <p:ph idx="1"/>
          </p:nvPr>
        </p:nvSpPr>
        <p:spPr/>
        <p:txBody>
          <a:bodyPr/>
          <a:lstStyle/>
          <a:p>
            <a:r>
              <a:rPr lang="en-GB" dirty="0"/>
              <a:t>Create a list of questions to evaluate your own work with</a:t>
            </a:r>
          </a:p>
          <a:p>
            <a:r>
              <a:rPr lang="en-GB" dirty="0"/>
              <a:t>Look at examples of using ‘I’ naively and authoritatively</a:t>
            </a:r>
          </a:p>
          <a:p>
            <a:r>
              <a:rPr lang="en-GB" dirty="0"/>
              <a:t>How to re-write without using ‘l’ </a:t>
            </a:r>
          </a:p>
          <a:p>
            <a:endParaRPr lang="en-GB" dirty="0"/>
          </a:p>
        </p:txBody>
      </p:sp>
    </p:spTree>
    <p:extLst>
      <p:ext uri="{BB962C8B-B14F-4D97-AF65-F5344CB8AC3E}">
        <p14:creationId xmlns:p14="http://schemas.microsoft.com/office/powerpoint/2010/main" val="3312234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smtClean="0"/>
              <a:t>Aims of session:</a:t>
            </a:r>
          </a:p>
          <a:p>
            <a:r>
              <a:rPr lang="en-GB" dirty="0" smtClean="0"/>
              <a:t>Make you more conscious of the work that ‘l’ does</a:t>
            </a:r>
          </a:p>
          <a:p>
            <a:r>
              <a:rPr lang="en-GB" dirty="0" smtClean="0"/>
              <a:t>Create a researcher stance – imbricated in social practices, in research community and reflexive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Doctoral writing:</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b="1" dirty="0" smtClean="0"/>
              <a:t>‘Writing is research’</a:t>
            </a:r>
          </a:p>
          <a:p>
            <a:r>
              <a:rPr lang="en-GB" dirty="0" smtClean="0"/>
              <a:t>Myth of ‘writing up’</a:t>
            </a:r>
          </a:p>
          <a:p>
            <a:endParaRPr lang="en-GB" dirty="0" smtClean="0"/>
          </a:p>
          <a:p>
            <a:pPr marL="0" indent="0">
              <a:buNone/>
            </a:pPr>
            <a:r>
              <a:rPr lang="en-GB" b="1" dirty="0" smtClean="0"/>
              <a:t>Doctoral writing as genre writing</a:t>
            </a:r>
          </a:p>
          <a:p>
            <a:r>
              <a:rPr lang="en-GB" dirty="0" smtClean="0"/>
              <a:t>You can learn it</a:t>
            </a:r>
          </a:p>
          <a:p>
            <a:r>
              <a:rPr lang="en-GB" dirty="0" smtClean="0"/>
              <a:t>You have choices</a:t>
            </a:r>
          </a:p>
          <a:p>
            <a:pPr lvl="1"/>
            <a:r>
              <a:rPr lang="en-GB" dirty="0" smtClean="0"/>
              <a:t>Read other theses (and academic writing) … and then read more…</a:t>
            </a:r>
          </a:p>
          <a:p>
            <a:pPr lvl="1"/>
            <a:r>
              <a:rPr lang="en-GB" dirty="0" smtClean="0"/>
              <a:t>Find models you like and dislike</a:t>
            </a:r>
          </a:p>
          <a:p>
            <a:pPr lvl="1"/>
            <a:r>
              <a:rPr lang="en-GB" dirty="0" smtClean="0"/>
              <a:t>Analyse it for style and strategic action</a:t>
            </a:r>
            <a:endParaRPr lang="en-GB" dirty="0"/>
          </a:p>
        </p:txBody>
      </p:sp>
    </p:spTree>
    <p:extLst>
      <p:ext uri="{BB962C8B-B14F-4D97-AF65-F5344CB8AC3E}">
        <p14:creationId xmlns:p14="http://schemas.microsoft.com/office/powerpoint/2010/main" val="18124288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lgn="ctr">
              <a:buNone/>
            </a:pPr>
            <a:r>
              <a:rPr lang="en-GB" dirty="0"/>
              <a:t>Important as doctoral writer to develop ‘a distinctive personal </a:t>
            </a:r>
            <a:r>
              <a:rPr lang="en-GB" dirty="0" smtClean="0"/>
              <a:t>stance’ – </a:t>
            </a:r>
            <a:r>
              <a:rPr lang="en-GB" dirty="0"/>
              <a:t>this is often where originality lies </a:t>
            </a:r>
            <a:r>
              <a:rPr lang="en-GB" dirty="0" smtClean="0"/>
              <a:t>(</a:t>
            </a:r>
            <a:r>
              <a:rPr lang="en-GB" dirty="0" err="1" smtClean="0"/>
              <a:t>Kamler</a:t>
            </a:r>
            <a:r>
              <a:rPr lang="en-GB" dirty="0" smtClean="0"/>
              <a:t> and Thomson)</a:t>
            </a:r>
            <a:endParaRPr lang="en-GB" dirty="0"/>
          </a:p>
          <a:p>
            <a:endParaRPr lang="en-GB" dirty="0"/>
          </a:p>
        </p:txBody>
      </p:sp>
    </p:spTree>
    <p:extLst>
      <p:ext uri="{BB962C8B-B14F-4D97-AF65-F5344CB8AC3E}">
        <p14:creationId xmlns:p14="http://schemas.microsoft.com/office/powerpoint/2010/main" val="23645437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Personal pronouns, then and now</a:t>
            </a:r>
            <a:endParaRPr lang="en-GB" dirty="0"/>
          </a:p>
        </p:txBody>
      </p:sp>
      <p:sp>
        <p:nvSpPr>
          <p:cNvPr id="3" name="Content Placeholder 2"/>
          <p:cNvSpPr>
            <a:spLocks noGrp="1"/>
          </p:cNvSpPr>
          <p:nvPr>
            <p:ph idx="1"/>
          </p:nvPr>
        </p:nvSpPr>
        <p:spPr/>
        <p:txBody>
          <a:bodyPr/>
          <a:lstStyle/>
          <a:p>
            <a:r>
              <a:rPr lang="en-GB" dirty="0" smtClean="0"/>
              <a:t>'Is the use of 'I' acceptable practice in doctoral writing</a:t>
            </a:r>
            <a:r>
              <a:rPr lang="en-GB" dirty="0" smtClean="0"/>
              <a:t>?‘</a:t>
            </a:r>
          </a:p>
          <a:p>
            <a:r>
              <a:rPr lang="en-GB" dirty="0" smtClean="0"/>
              <a:t>How much writer presence is acceptable in your discipline/field?</a:t>
            </a:r>
            <a:endParaRPr lang="en-GB" dirty="0" smtClean="0"/>
          </a:p>
          <a:p>
            <a:endParaRPr lang="en-GB" dirty="0"/>
          </a:p>
          <a:p>
            <a:r>
              <a:rPr lang="en-GB" dirty="0" smtClean="0"/>
              <a:t>Discuss... (where, when, why, how)</a:t>
            </a:r>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use ‘I’?</a:t>
            </a:r>
            <a:endParaRPr lang="en-GB" dirty="0"/>
          </a:p>
        </p:txBody>
      </p:sp>
      <p:sp>
        <p:nvSpPr>
          <p:cNvPr id="3" name="Content Placeholder 2"/>
          <p:cNvSpPr>
            <a:spLocks noGrp="1"/>
          </p:cNvSpPr>
          <p:nvPr>
            <p:ph idx="1"/>
          </p:nvPr>
        </p:nvSpPr>
        <p:spPr/>
        <p:txBody>
          <a:bodyPr>
            <a:normAutofit fontScale="92500"/>
          </a:bodyPr>
          <a:lstStyle/>
          <a:p>
            <a:pPr marL="0" indent="0">
              <a:buNone/>
            </a:pPr>
            <a:r>
              <a:rPr lang="en-GB" dirty="0" smtClean="0"/>
              <a:t>Political intent:</a:t>
            </a:r>
          </a:p>
          <a:p>
            <a:pPr lvl="1"/>
            <a:r>
              <a:rPr lang="en-GB" dirty="0" smtClean="0"/>
              <a:t>Making visible the </a:t>
            </a:r>
            <a:r>
              <a:rPr lang="en-GB" dirty="0"/>
              <a:t>researcher in the text </a:t>
            </a:r>
            <a:r>
              <a:rPr lang="en-GB" dirty="0" smtClean="0"/>
              <a:t>acts as an antidote </a:t>
            </a:r>
            <a:r>
              <a:rPr lang="en-GB" dirty="0" smtClean="0"/>
              <a:t>to 3</a:t>
            </a:r>
            <a:r>
              <a:rPr lang="en-GB" baseline="30000" dirty="0" smtClean="0"/>
              <a:t>rd</a:t>
            </a:r>
            <a:r>
              <a:rPr lang="en-GB" dirty="0" smtClean="0"/>
              <a:t> </a:t>
            </a:r>
            <a:r>
              <a:rPr lang="en-GB" dirty="0" smtClean="0"/>
              <a:t>person ‘god trick’ – ‘researcher is nowhere and everywhere’ </a:t>
            </a:r>
            <a:r>
              <a:rPr lang="en-GB" dirty="0" smtClean="0"/>
              <a:t>(Donna </a:t>
            </a:r>
            <a:r>
              <a:rPr lang="en-GB" dirty="0" err="1" smtClean="0"/>
              <a:t>Haraway</a:t>
            </a:r>
            <a:r>
              <a:rPr lang="en-GB" dirty="0" smtClean="0"/>
              <a:t>, </a:t>
            </a:r>
            <a:r>
              <a:rPr lang="en-GB" dirty="0" smtClean="0"/>
              <a:t>1988)  </a:t>
            </a:r>
          </a:p>
          <a:p>
            <a:pPr lvl="1"/>
            <a:r>
              <a:rPr lang="en-GB" dirty="0" smtClean="0"/>
              <a:t>‘</a:t>
            </a:r>
            <a:r>
              <a:rPr lang="en-GB" dirty="0" smtClean="0"/>
              <a:t>deliberate political strategy to unsettle notions of objectivity’ </a:t>
            </a:r>
            <a:r>
              <a:rPr lang="en-GB" dirty="0" smtClean="0"/>
              <a:t>(chapter 5, </a:t>
            </a:r>
            <a:r>
              <a:rPr lang="en-GB" dirty="0" err="1" smtClean="0"/>
              <a:t>Kamler</a:t>
            </a:r>
            <a:r>
              <a:rPr lang="en-GB" dirty="0" smtClean="0"/>
              <a:t> and Thomson, 2014)</a:t>
            </a:r>
            <a:endParaRPr lang="en-GB" dirty="0" smtClean="0"/>
          </a:p>
          <a:p>
            <a:pPr lvl="1"/>
            <a:r>
              <a:rPr lang="en-GB" dirty="0" smtClean="0"/>
              <a:t>‘Not all feminist texts have visible, or assertive, first-person narrators, but those that we remember most tend to.’ Lynn Pearce, 2004. </a:t>
            </a:r>
            <a:r>
              <a:rPr lang="en-GB" i="1" dirty="0" smtClean="0"/>
              <a:t>The </a:t>
            </a:r>
            <a:r>
              <a:rPr lang="en-GB" i="1" dirty="0" err="1" smtClean="0"/>
              <a:t>Rhetorics</a:t>
            </a:r>
            <a:r>
              <a:rPr lang="en-GB" i="1" dirty="0" smtClean="0"/>
              <a:t> of Feminism.</a:t>
            </a:r>
          </a:p>
          <a:p>
            <a:pPr lvl="1"/>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use ‘I’?</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A methodological choice:</a:t>
            </a:r>
          </a:p>
          <a:p>
            <a:r>
              <a:rPr lang="en-GB" dirty="0" smtClean="0"/>
              <a:t>Using </a:t>
            </a:r>
            <a:r>
              <a:rPr lang="en-GB" dirty="0" smtClean="0"/>
              <a:t>‘I’ </a:t>
            </a:r>
            <a:r>
              <a:rPr lang="en-GB" dirty="0" smtClean="0"/>
              <a:t>is not </a:t>
            </a:r>
            <a:r>
              <a:rPr lang="en-GB" dirty="0" smtClean="0"/>
              <a:t>just a matter of personal </a:t>
            </a:r>
            <a:r>
              <a:rPr lang="en-GB" dirty="0" smtClean="0"/>
              <a:t>pronouns</a:t>
            </a:r>
          </a:p>
          <a:p>
            <a:pPr lvl="1"/>
            <a:r>
              <a:rPr lang="en-GB" dirty="0"/>
              <a:t>D</a:t>
            </a:r>
            <a:r>
              <a:rPr lang="en-GB" dirty="0" smtClean="0"/>
              <a:t>oes it make sense to have your own practice-as-research as the object of your study and write about your own processes or personal journey in 3</a:t>
            </a:r>
            <a:r>
              <a:rPr lang="en-GB" baseline="30000" dirty="0" smtClean="0"/>
              <a:t>rd</a:t>
            </a:r>
            <a:r>
              <a:rPr lang="en-GB" dirty="0" smtClean="0"/>
              <a:t> person?</a:t>
            </a:r>
          </a:p>
          <a:p>
            <a:pPr lvl="1"/>
            <a:r>
              <a:rPr lang="en-GB" dirty="0" smtClean="0"/>
              <a:t>What claims are you making for your research in terms of generalisability?</a:t>
            </a:r>
            <a:endParaRPr lang="en-GB"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But...</a:t>
            </a:r>
            <a:endParaRPr lang="en-GB" dirty="0"/>
          </a:p>
        </p:txBody>
      </p:sp>
      <p:sp>
        <p:nvSpPr>
          <p:cNvPr id="3" name="Content Placeholder 2"/>
          <p:cNvSpPr>
            <a:spLocks noGrp="1"/>
          </p:cNvSpPr>
          <p:nvPr>
            <p:ph idx="1"/>
          </p:nvPr>
        </p:nvSpPr>
        <p:spPr/>
        <p:txBody>
          <a:bodyPr/>
          <a:lstStyle/>
          <a:p>
            <a:r>
              <a:rPr lang="en-GB" dirty="0" smtClean="0"/>
              <a:t>Not all uses of ‘I’ are </a:t>
            </a:r>
            <a:r>
              <a:rPr lang="en-GB" dirty="0" smtClean="0"/>
              <a:t>equal/have the same </a:t>
            </a:r>
            <a:r>
              <a:rPr lang="en-GB" dirty="0" smtClean="0"/>
              <a:t>effect</a:t>
            </a:r>
          </a:p>
          <a:p>
            <a:r>
              <a:rPr lang="en-GB" dirty="0" smtClean="0"/>
              <a:t>Some undermine the writer – naive, overly focused on self, whilst others manage to project self in relation to literature /</a:t>
            </a:r>
            <a:r>
              <a:rPr lang="en-GB" dirty="0" smtClean="0"/>
              <a:t>Community of Practice </a:t>
            </a:r>
            <a:r>
              <a:rPr lang="en-GB" dirty="0" smtClean="0"/>
              <a:t>without the use of ‘I’</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What’s the problem with:</a:t>
            </a:r>
            <a:endParaRPr lang="en-GB" dirty="0"/>
          </a:p>
        </p:txBody>
      </p:sp>
      <p:sp>
        <p:nvSpPr>
          <p:cNvPr id="3" name="Content Placeholder 2"/>
          <p:cNvSpPr>
            <a:spLocks noGrp="1"/>
          </p:cNvSpPr>
          <p:nvPr>
            <p:ph idx="1"/>
          </p:nvPr>
        </p:nvSpPr>
        <p:spPr/>
        <p:txBody>
          <a:bodyPr>
            <a:normAutofit fontScale="85000" lnSpcReduction="10000"/>
          </a:bodyPr>
          <a:lstStyle/>
          <a:p>
            <a:pPr marL="0" indent="0">
              <a:buNone/>
            </a:pPr>
            <a:r>
              <a:rPr lang="en-GB" dirty="0" smtClean="0"/>
              <a:t>Another ethical issue is the question of what constitutes research. Whilst I may make efforts to restrict my data to that which is gathered through formal means such as interviews, there is no doubt that my prior knowledge of the participants through my daily work with them will impact upon the meaning that I make of what they tell me. That I might be considered a peer rather than a superior could be seen to reduce the likelihood that they will tell me what they think I want to hear. However, this does not prevent me from interpreting what they tell me to fit with any hypotheses that I might have.</a:t>
            </a:r>
            <a:endParaRPr lang="en-GB" dirty="0"/>
          </a:p>
        </p:txBody>
      </p:sp>
    </p:spTree>
    <p:extLst>
      <p:ext uri="{BB962C8B-B14F-4D97-AF65-F5344CB8AC3E}">
        <p14:creationId xmlns:p14="http://schemas.microsoft.com/office/powerpoint/2010/main" val="38385587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What’s the problem with:</a:t>
            </a:r>
          </a:p>
        </p:txBody>
      </p:sp>
      <p:sp>
        <p:nvSpPr>
          <p:cNvPr id="3" name="Content Placeholder 2"/>
          <p:cNvSpPr>
            <a:spLocks noGrp="1"/>
          </p:cNvSpPr>
          <p:nvPr>
            <p:ph idx="1"/>
          </p:nvPr>
        </p:nvSpPr>
        <p:spPr/>
        <p:txBody>
          <a:bodyPr/>
          <a:lstStyle/>
          <a:p>
            <a:pPr marL="0" indent="0">
              <a:buNone/>
            </a:pPr>
            <a:r>
              <a:rPr lang="en-GB" dirty="0" smtClean="0"/>
              <a:t>In his discussion on self-writing, Foucault agrees with me when he says ‘these practices are nevertheless not something that the individual invents by himself. They are patterns that he finds in his culture and which are proposed, suggested and imposed on him by his culture, his society, and his social group’ (Foucault, 1998:11) </a:t>
            </a:r>
            <a:endParaRPr lang="en-GB" dirty="0"/>
          </a:p>
        </p:txBody>
      </p:sp>
    </p:spTree>
    <p:extLst>
      <p:ext uri="{BB962C8B-B14F-4D97-AF65-F5344CB8AC3E}">
        <p14:creationId xmlns:p14="http://schemas.microsoft.com/office/powerpoint/2010/main" val="3904464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760</Words>
  <Application>Microsoft Office PowerPoint</Application>
  <PresentationFormat>On-screen Show (4:3)</PresentationFormat>
  <Paragraphs>62</Paragraphs>
  <Slides>14</Slides>
  <Notes>7</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Doctoral writing group 1</vt:lpstr>
      <vt:lpstr>Doctoral writing:</vt:lpstr>
      <vt:lpstr>PowerPoint Presentation</vt:lpstr>
      <vt:lpstr>Personal pronouns, then and now</vt:lpstr>
      <vt:lpstr>Why use ‘I’?</vt:lpstr>
      <vt:lpstr>Why use ‘I’?</vt:lpstr>
      <vt:lpstr>But...</vt:lpstr>
      <vt:lpstr>What’s the problem with:</vt:lpstr>
      <vt:lpstr>What’s the problem with:</vt:lpstr>
      <vt:lpstr>‘Relocating the personal’</vt:lpstr>
      <vt:lpstr>Exercises: interrogating personal ‘I’ </vt:lpstr>
      <vt:lpstr>Reflexivity</vt:lpstr>
      <vt:lpstr>When using 3rd person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Doctoral writing: where am I?</dc:title>
  <dc:creator>Biranda Ford</dc:creator>
  <cp:lastModifiedBy>build</cp:lastModifiedBy>
  <cp:revision>8</cp:revision>
  <dcterms:created xsi:type="dcterms:W3CDTF">2017-06-11T12:11:20Z</dcterms:created>
  <dcterms:modified xsi:type="dcterms:W3CDTF">2017-11-20T11:00:03Z</dcterms:modified>
</cp:coreProperties>
</file>