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57" r:id="rId2"/>
    <p:sldId id="258" r:id="rId3"/>
    <p:sldId id="259" r:id="rId4"/>
    <p:sldId id="260" r:id="rId5"/>
    <p:sldId id="261" r:id="rId6"/>
    <p:sldId id="262" r:id="rId7"/>
    <p:sldId id="293" r:id="rId8"/>
    <p:sldId id="275" r:id="rId9"/>
    <p:sldId id="264" r:id="rId10"/>
    <p:sldId id="263" r:id="rId11"/>
    <p:sldId id="284" r:id="rId12"/>
    <p:sldId id="266" r:id="rId13"/>
    <p:sldId id="267" r:id="rId14"/>
    <p:sldId id="268" r:id="rId15"/>
    <p:sldId id="292" r:id="rId16"/>
    <p:sldId id="271" r:id="rId17"/>
    <p:sldId id="269" r:id="rId18"/>
    <p:sldId id="294" r:id="rId19"/>
    <p:sldId id="270" r:id="rId20"/>
    <p:sldId id="291" r:id="rId21"/>
    <p:sldId id="274" r:id="rId22"/>
    <p:sldId id="289" r:id="rId23"/>
    <p:sldId id="302" r:id="rId24"/>
    <p:sldId id="303" r:id="rId25"/>
    <p:sldId id="290" r:id="rId26"/>
    <p:sldId id="276" r:id="rId27"/>
    <p:sldId id="285" r:id="rId28"/>
    <p:sldId id="278" r:id="rId29"/>
    <p:sldId id="277" r:id="rId30"/>
    <p:sldId id="279" r:id="rId31"/>
    <p:sldId id="301" r:id="rId32"/>
    <p:sldId id="304" r:id="rId33"/>
    <p:sldId id="305" r:id="rId34"/>
    <p:sldId id="281" r:id="rId35"/>
    <p:sldId id="282" r:id="rId36"/>
    <p:sldId id="265" r:id="rId37"/>
    <p:sldId id="273" r:id="rId38"/>
    <p:sldId id="299" r:id="rId39"/>
    <p:sldId id="287" r:id="rId40"/>
    <p:sldId id="288" r:id="rId41"/>
    <p:sldId id="300" r:id="rId4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a:tcStyle>
        <a:tcBdr/>
        <a:fill>
          <a:solidFill>
            <a:srgbClr val="FFEBD2">
              <a:alpha val="48000"/>
            </a:srgbClr>
          </a:solidFill>
        </a:fill>
      </a:tcStyle>
    </a:band2H>
    <a:firstCo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254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254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Row>
  </a:tblStyle>
  <a:tblStyle styleId="{C7B018BB-80A7-4F77-B60F-C8B233D01FF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noFill/>
        </a:fill>
      </a:tcStyle>
    </a:wholeTbl>
    <a:band2H>
      <a:tcTxStyle/>
      <a:tcStyle>
        <a:tcBdr/>
        <a:fill>
          <a:solidFill>
            <a:srgbClr val="76654F">
              <a:alpha val="20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3E231A"/>
              </a:solidFill>
              <a:prstDash val="solid"/>
              <a:miter lim="400000"/>
            </a:ln>
          </a:insideV>
        </a:tcBdr>
        <a:fill>
          <a:solidFill>
            <a:srgbClr val="9BA7B4">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firstRow>
  </a:tblStyle>
  <a:tblStyle styleId="{EEE7283C-3CF3-47DC-8721-378D4A62B22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wholeTbl>
    <a:band2H>
      <a:tcTxStyle/>
      <a:tcStyle>
        <a:tcBdr/>
        <a:fill>
          <a:solidFill>
            <a:srgbClr val="B1A596">
              <a:alpha val="20000"/>
            </a:srgbClr>
          </a:solidFill>
        </a:fill>
      </a:tcStyle>
    </a:band2H>
    <a:firstCol>
      <a:tcTxStyle b="off" i="off">
        <a:fontRef idx="minor">
          <a:srgbClr val="3E231A"/>
        </a:fontRef>
        <a:srgbClr val="3E231A"/>
      </a:tcTxStyle>
      <a:tcStyle>
        <a:tcBdr>
          <a:left>
            <a:ln w="12700" cap="flat">
              <a:solidFill>
                <a:srgbClr val="3D231A"/>
              </a:solidFill>
              <a:prstDash val="solid"/>
              <a:miter lim="400000"/>
            </a:ln>
          </a:left>
          <a:right>
            <a:ln w="12700" cap="flat">
              <a:solidFill>
                <a:srgbClr val="3D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CA581">
              <a:alpha val="50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254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solidFill>
            <a:srgbClr val="A56333">
              <a:alpha val="75000"/>
            </a:srgbClr>
          </a:solidFill>
        </a:fill>
      </a:tcStyle>
    </a:firstRow>
  </a:tblStyle>
  <a:tblStyle styleId="{CF821DB8-F4EB-4A41-A1BA-3FCAFE7338EE}"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C19B68">
              <a:alpha val="50000"/>
            </a:srgbClr>
          </a:solidFill>
        </a:fill>
      </a:tcStyle>
    </a:wholeTbl>
    <a:band2H>
      <a:tcTxStyle/>
      <a:tcStyle>
        <a:tcBdr/>
        <a:fill>
          <a:solidFill>
            <a:srgbClr val="C09B6C">
              <a:alpha val="26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45C39">
              <a:alpha val="8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A77A48">
              <a:alpha val="8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633E29">
              <a:alpha val="85000"/>
            </a:srgbClr>
          </a:solidFill>
        </a:fill>
      </a:tcStyle>
    </a:firstRow>
  </a:tblStyle>
  <a:tblStyle styleId="{33BA23B1-9221-436E-865A-0063620EA4FD}"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noFill/>
        </a:fill>
      </a:tcStyle>
    </a:wholeTbl>
    <a:band2H>
      <a:tcTxStyle/>
      <a:tcStyle>
        <a:tcBdr/>
        <a:fill>
          <a:solidFill>
            <a:srgbClr val="76654F">
              <a:alpha val="20000"/>
            </a:srgbClr>
          </a:solidFill>
        </a:fill>
      </a:tcStyle>
    </a:band2H>
    <a:firstCol>
      <a:tcTxStyle b="off" i="off">
        <a:fontRef idx="minor">
          <a:srgbClr val="3E231A"/>
        </a:fontRef>
        <a:srgbClr val="3E231A"/>
      </a:tcTxStyle>
      <a:tcStyle>
        <a:tcBdr>
          <a:left>
            <a:ln w="12700" cap="flat">
              <a:solidFill>
                <a:srgbClr val="828D8E"/>
              </a:solidFill>
              <a:prstDash val="solid"/>
              <a:miter lim="400000"/>
            </a:ln>
          </a:left>
          <a:right>
            <a:ln w="12700" cap="flat">
              <a:solidFill>
                <a:srgbClr val="828D8E"/>
              </a:solidFill>
              <a:prstDash val="solid"/>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solidFill>
            <a:srgbClr val="E6DFD8">
              <a:alpha val="61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E6DFD8">
              <a:alpha val="6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5D5E5F"/>
          </a:solidFill>
        </a:fill>
      </a:tcStyle>
    </a:firstRow>
  </a:tblStyle>
  <a:tblStyle styleId="{2708684C-4D16-4618-839F-0558EEFCDFE6}" styleName="">
    <a:tblBg/>
    <a:wholeTbl>
      <a:tcTxStyle b="off" i="off">
        <a:fontRef idx="minor">
          <a:srgbClr val="232323"/>
        </a:fontRef>
        <a:srgbClr val="232323"/>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a:tcStyle>
        <a:tcBdr/>
        <a:fill>
          <a:solidFill>
            <a:srgbClr val="76654F">
              <a:alpha val="20000"/>
            </a:srgbClr>
          </a:solidFill>
        </a:fill>
      </a:tcStyle>
    </a:band2H>
    <a:firstCol>
      <a:tcTxStyle b="off" i="off">
        <a:fontRef idx="minor">
          <a:srgbClr val="232323"/>
        </a:fontRef>
        <a:srgbClr val="232323"/>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232323"/>
        </a:fontRef>
        <a:srgbClr val="232323"/>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32323"/>
        </a:fontRef>
        <a:srgbClr val="232323"/>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98"/>
    <p:restoredTop sz="94663"/>
  </p:normalViewPr>
  <p:slideViewPr>
    <p:cSldViewPr snapToGrid="0" snapToObjects="1">
      <p:cViewPr varScale="1">
        <p:scale>
          <a:sx n="82" d="100"/>
          <a:sy n="82" d="100"/>
        </p:scale>
        <p:origin x="704"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89100"/>
            <a:ext cx="10464800" cy="3467100"/>
          </a:xfrm>
          <a:prstGeom prst="rect">
            <a:avLst/>
          </a:prstGeom>
        </p:spPr>
        <p:txBody>
          <a:bodyPr anchor="b"/>
          <a:lstStyle>
            <a:lvl1pPr algn="ctr"/>
          </a:lstStyle>
          <a:p>
            <a:r>
              <a:t>Title Text</a:t>
            </a:r>
          </a:p>
        </p:txBody>
      </p:sp>
      <p:sp>
        <p:nvSpPr>
          <p:cNvPr id="12" name="Body Level One…"/>
          <p:cNvSpPr txBox="1">
            <a:spLocks noGrp="1"/>
          </p:cNvSpPr>
          <p:nvPr>
            <p:ph type="body" sz="quarter" idx="1"/>
          </p:nvPr>
        </p:nvSpPr>
        <p:spPr>
          <a:xfrm>
            <a:off x="1270000" y="5181600"/>
            <a:ext cx="10464800" cy="14605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sz="half" idx="13"/>
          </p:nvPr>
        </p:nvSpPr>
        <p:spPr>
          <a:xfrm>
            <a:off x="1573807" y="1421425"/>
            <a:ext cx="9855201" cy="5143501"/>
          </a:xfrm>
          <a:prstGeom prst="rect">
            <a:avLst/>
          </a:prstGeom>
          <a:ln w="9525">
            <a:round/>
          </a:ln>
        </p:spPr>
        <p:txBody>
          <a:bodyPr lIns="91439" tIns="45719" rIns="91439" bIns="45719" anchor="t">
            <a:noAutofit/>
          </a:bodyPr>
          <a:lstStyle/>
          <a:p>
            <a:endParaRPr/>
          </a:p>
        </p:txBody>
      </p:sp>
      <p:sp>
        <p:nvSpPr>
          <p:cNvPr id="21" name="Title Text"/>
          <p:cNvSpPr txBox="1">
            <a:spLocks noGrp="1"/>
          </p:cNvSpPr>
          <p:nvPr>
            <p:ph type="title"/>
          </p:nvPr>
        </p:nvSpPr>
        <p:spPr>
          <a:xfrm>
            <a:off x="1270000" y="6680200"/>
            <a:ext cx="10464800" cy="1270000"/>
          </a:xfrm>
          <a:prstGeom prst="rect">
            <a:avLst/>
          </a:prstGeom>
        </p:spPr>
        <p:txBody>
          <a:bodyPr anchor="b"/>
          <a:lstStyle>
            <a:lvl1pPr algn="ctr"/>
          </a:lstStyle>
          <a:p>
            <a:r>
              <a:t>Title Text</a:t>
            </a:r>
          </a:p>
        </p:txBody>
      </p:sp>
      <p:sp>
        <p:nvSpPr>
          <p:cNvPr id="22" name="Body Level One…"/>
          <p:cNvSpPr txBox="1">
            <a:spLocks noGrp="1"/>
          </p:cNvSpPr>
          <p:nvPr>
            <p:ph type="body" sz="quarter" idx="1"/>
          </p:nvPr>
        </p:nvSpPr>
        <p:spPr>
          <a:xfrm>
            <a:off x="1270000" y="7835900"/>
            <a:ext cx="10464800" cy="14605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89300"/>
            <a:ext cx="10464800" cy="3175000"/>
          </a:xfrm>
          <a:prstGeom prst="rect">
            <a:avLst/>
          </a:prstGeom>
        </p:spPr>
        <p:txBody>
          <a:bodyPr/>
          <a:lstStyle>
            <a:lvl1pPr algn="ct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lvl1pPr algn="ct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lvl1pPr algn="ctr"/>
          </a:lstStyle>
          <a:p>
            <a:r>
              <a:t>Title Text</a:t>
            </a:r>
          </a:p>
        </p:txBody>
      </p:sp>
      <p:sp>
        <p:nvSpPr>
          <p:cNvPr id="57" name="Body Level One…"/>
          <p:cNvSpPr txBox="1">
            <a:spLocks noGrp="1"/>
          </p:cNvSpPr>
          <p:nvPr>
            <p:ph type="body" idx="1"/>
          </p:nvPr>
        </p:nvSpPr>
        <p:spPr>
          <a:xfrm>
            <a:off x="1270000" y="2819400"/>
            <a:ext cx="10464800" cy="5842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31000" y="2857500"/>
            <a:ext cx="5003800" cy="5588000"/>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lvl1pPr algn="ctr"/>
          </a:lstStyle>
          <a:p>
            <a:r>
              <a:t>Title Text</a:t>
            </a:r>
          </a:p>
        </p:txBody>
      </p:sp>
      <p:sp>
        <p:nvSpPr>
          <p:cNvPr id="67" name="Body Level One…"/>
          <p:cNvSpPr txBox="1">
            <a:spLocks noGrp="1"/>
          </p:cNvSpPr>
          <p:nvPr>
            <p:ph type="body" sz="half" idx="1"/>
          </p:nvPr>
        </p:nvSpPr>
        <p:spPr>
          <a:xfrm>
            <a:off x="1270000" y="2819400"/>
            <a:ext cx="5016500" cy="5651500"/>
          </a:xfrm>
          <a:prstGeom prst="rect">
            <a:avLst/>
          </a:prstGeom>
        </p:spPr>
        <p:txBody>
          <a:bodyPr/>
          <a:lstStyle>
            <a:lvl1pPr marL="368300" indent="-368300">
              <a:spcBef>
                <a:spcPts val="2800"/>
              </a:spcBef>
              <a:buBlip>
                <a:blip r:embed="rId2"/>
              </a:buBlip>
              <a:defRPr sz="3000"/>
            </a:lvl1pPr>
            <a:lvl2pPr marL="736600" indent="-368300">
              <a:spcBef>
                <a:spcPts val="2800"/>
              </a:spcBef>
              <a:buBlip>
                <a:blip r:embed="rId2"/>
              </a:buBlip>
              <a:defRPr sz="3000"/>
            </a:lvl2pPr>
            <a:lvl3pPr marL="1104900" indent="-368300">
              <a:spcBef>
                <a:spcPts val="2800"/>
              </a:spcBef>
              <a:buBlip>
                <a:blip r:embed="rId2"/>
              </a:buBlip>
              <a:defRPr sz="3000"/>
            </a:lvl3pPr>
            <a:lvl4pPr marL="1473200" indent="-368300">
              <a:spcBef>
                <a:spcPts val="2800"/>
              </a:spcBef>
              <a:buBlip>
                <a:blip r:embed="rId2"/>
              </a:buBlip>
              <a:defRPr sz="3000"/>
            </a:lvl4pPr>
            <a:lvl5pPr marL="1841500" indent="-368300">
              <a:spcBef>
                <a:spcPts val="2800"/>
              </a:spcBef>
              <a:buBlip>
                <a:blip r:embed="rId2"/>
              </a:buBlip>
              <a:defRPr sz="30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7396540" y="812918"/>
            <a:ext cx="4660901" cy="2984501"/>
          </a:xfrm>
          <a:prstGeom prst="rect">
            <a:avLst/>
          </a:prstGeom>
          <a:ln w="9525">
            <a:round/>
          </a:ln>
        </p:spPr>
        <p:txBody>
          <a:bodyPr lIns="91439" tIns="45719" rIns="91439" bIns="45719" anchor="t">
            <a:noAutofit/>
          </a:bodyPr>
          <a:lstStyle/>
          <a:p>
            <a:endParaRPr/>
          </a:p>
        </p:txBody>
      </p:sp>
      <p:sp>
        <p:nvSpPr>
          <p:cNvPr id="84" name="Image"/>
          <p:cNvSpPr>
            <a:spLocks noGrp="1"/>
          </p:cNvSpPr>
          <p:nvPr>
            <p:ph type="pic" sz="quarter" idx="14"/>
          </p:nvPr>
        </p:nvSpPr>
        <p:spPr>
          <a:xfrm>
            <a:off x="7396540" y="4038718"/>
            <a:ext cx="4660901" cy="4864101"/>
          </a:xfrm>
          <a:prstGeom prst="rect">
            <a:avLst/>
          </a:prstGeom>
          <a:ln w="9525">
            <a:round/>
          </a:ln>
        </p:spPr>
        <p:txBody>
          <a:bodyPr lIns="91439" tIns="45719" rIns="91439" bIns="45719" anchor="t">
            <a:noAutofit/>
          </a:bodyPr>
          <a:lstStyle/>
          <a:p>
            <a:endParaRPr/>
          </a:p>
        </p:txBody>
      </p:sp>
      <p:sp>
        <p:nvSpPr>
          <p:cNvPr id="85" name="Image"/>
          <p:cNvSpPr>
            <a:spLocks noGrp="1"/>
          </p:cNvSpPr>
          <p:nvPr>
            <p:ph type="pic" sz="half" idx="15"/>
          </p:nvPr>
        </p:nvSpPr>
        <p:spPr>
          <a:xfrm>
            <a:off x="952500" y="825500"/>
            <a:ext cx="6197600" cy="8089900"/>
          </a:xfrm>
          <a:prstGeom prst="rect">
            <a:avLst/>
          </a:prstGeom>
          <a:ln w="9525">
            <a:round/>
          </a:ln>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Type a quote here.”"/>
          <p:cNvSpPr txBox="1">
            <a:spLocks noGrp="1"/>
          </p:cNvSpPr>
          <p:nvPr>
            <p:ph type="body" sz="quarter" idx="13"/>
          </p:nvPr>
        </p:nvSpPr>
        <p:spPr>
          <a:xfrm>
            <a:off x="1270000" y="4267200"/>
            <a:ext cx="10464800" cy="850900"/>
          </a:xfrm>
          <a:prstGeom prst="rect">
            <a:avLst/>
          </a:prstGeom>
        </p:spPr>
        <p:txBody>
          <a:bodyPr>
            <a:spAutoFit/>
          </a:bodyPr>
          <a:lstStyle>
            <a:lvl1pPr marL="0" indent="0" algn="ctr">
              <a:spcBef>
                <a:spcPts val="0"/>
              </a:spcBef>
              <a:buSzTx/>
              <a:buNone/>
            </a:lvl1pPr>
          </a:lstStyle>
          <a:p>
            <a:r>
              <a:t>“Type a quote here.”</a:t>
            </a:r>
          </a:p>
        </p:txBody>
      </p:sp>
      <p:sp>
        <p:nvSpPr>
          <p:cNvPr id="94" name="–Johnny Appleseed"/>
          <p:cNvSpPr txBox="1">
            <a:spLocks noGrp="1"/>
          </p:cNvSpPr>
          <p:nvPr>
            <p:ph type="body" sz="quarter" idx="14"/>
          </p:nvPr>
        </p:nvSpPr>
        <p:spPr>
          <a:xfrm>
            <a:off x="1270000" y="6362700"/>
            <a:ext cx="10464800" cy="647700"/>
          </a:xfrm>
          <a:prstGeom prst="rect">
            <a:avLst/>
          </a:prstGeom>
        </p:spPr>
        <p:txBody>
          <a:bodyPr anchor="t">
            <a:spAutoFit/>
          </a:bodyPr>
          <a:lstStyle>
            <a:lvl1pPr marL="0" indent="0" algn="ctr">
              <a:spcBef>
                <a:spcPts val="0"/>
              </a:spcBef>
              <a:buSzTx/>
              <a:buNone/>
              <a:defRPr sz="2800"/>
            </a:lvl1pPr>
          </a:lstStyle>
          <a:p>
            <a:r>
              <a:t>–Johnny Appleseed</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270000" y="1168400"/>
            <a:ext cx="10464800" cy="7416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buBlip>
                <a:blip r:embed="rId14"/>
              </a:buBlip>
            </a:lvl1pPr>
            <a:lvl2pPr>
              <a:buBlip>
                <a:blip r:embed="rId14"/>
              </a:buBlip>
            </a:lvl2pPr>
            <a:lvl3pPr>
              <a:buBlip>
                <a:blip r:embed="rId14"/>
              </a:buBlip>
            </a:lvl3pPr>
            <a:lvl4pPr>
              <a:buBlip>
                <a:blip r:embed="rId14"/>
              </a:buBlip>
            </a:lvl4pPr>
            <a:lvl5pPr>
              <a:buBlip>
                <a:blip r:embed="rId14"/>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270000" y="635000"/>
            <a:ext cx="10464800" cy="210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6337299" y="9296400"/>
            <a:ext cx="323479" cy="4572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1pPr>
      <a:lvl2pPr marL="0" marR="0" indent="2286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2pPr>
      <a:lvl3pPr marL="0" marR="0" indent="4572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3pPr>
      <a:lvl4pPr marL="0" marR="0" indent="6858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4pPr>
      <a:lvl5pPr marL="0" marR="0" indent="9144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5pPr>
      <a:lvl6pPr marL="0" marR="0" indent="11430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6pPr>
      <a:lvl7pPr marL="0" marR="0" indent="13716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7pPr>
      <a:lvl8pPr marL="0" marR="0" indent="16002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8pPr>
      <a:lvl9pPr marL="0" marR="0" indent="18288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9pPr>
    </p:titleStyle>
    <p:bodyStyle>
      <a:lvl1pPr marL="469900" marR="0" indent="-469900" algn="l" defTabSz="584200" rtl="0" latinLnBrk="0">
        <a:lnSpc>
          <a:spcPct val="100000"/>
        </a:lnSpc>
        <a:spcBef>
          <a:spcPts val="3000"/>
        </a:spcBef>
        <a:spcAft>
          <a:spcPts val="0"/>
        </a:spcAft>
        <a:buClrTx/>
        <a:buSzPct val="25000"/>
        <a:buFontTx/>
        <a:buBlip>
          <a:blip r:embed="rId14"/>
        </a:buBlip>
        <a:tabLst/>
        <a:defRPr sz="3800" b="0" i="0" u="none" strike="noStrike" cap="none" spc="0" baseline="0">
          <a:ln>
            <a:noFill/>
          </a:ln>
          <a:solidFill>
            <a:srgbClr val="3E231A"/>
          </a:solidFill>
          <a:uFillTx/>
          <a:latin typeface="+mn-lt"/>
          <a:ea typeface="+mn-ea"/>
          <a:cs typeface="+mn-cs"/>
          <a:sym typeface="Papyrus"/>
        </a:defRPr>
      </a:lvl1pPr>
      <a:lvl2pPr marL="939800" marR="0" indent="-469900" algn="l" defTabSz="584200" rtl="0" latinLnBrk="0">
        <a:lnSpc>
          <a:spcPct val="100000"/>
        </a:lnSpc>
        <a:spcBef>
          <a:spcPts val="3000"/>
        </a:spcBef>
        <a:spcAft>
          <a:spcPts val="0"/>
        </a:spcAft>
        <a:buClrTx/>
        <a:buSzPct val="25000"/>
        <a:buFontTx/>
        <a:buBlip>
          <a:blip r:embed="rId14"/>
        </a:buBlip>
        <a:tabLst/>
        <a:defRPr sz="3800" b="0" i="0" u="none" strike="noStrike" cap="none" spc="0" baseline="0">
          <a:ln>
            <a:noFill/>
          </a:ln>
          <a:solidFill>
            <a:srgbClr val="3E231A"/>
          </a:solidFill>
          <a:uFillTx/>
          <a:latin typeface="+mn-lt"/>
          <a:ea typeface="+mn-ea"/>
          <a:cs typeface="+mn-cs"/>
          <a:sym typeface="Papyrus"/>
        </a:defRPr>
      </a:lvl2pPr>
      <a:lvl3pPr marL="1409700" marR="0" indent="-469900" algn="l" defTabSz="584200" rtl="0" latinLnBrk="0">
        <a:lnSpc>
          <a:spcPct val="100000"/>
        </a:lnSpc>
        <a:spcBef>
          <a:spcPts val="3000"/>
        </a:spcBef>
        <a:spcAft>
          <a:spcPts val="0"/>
        </a:spcAft>
        <a:buClrTx/>
        <a:buSzPct val="25000"/>
        <a:buFontTx/>
        <a:buBlip>
          <a:blip r:embed="rId14"/>
        </a:buBlip>
        <a:tabLst/>
        <a:defRPr sz="3800" b="0" i="0" u="none" strike="noStrike" cap="none" spc="0" baseline="0">
          <a:ln>
            <a:noFill/>
          </a:ln>
          <a:solidFill>
            <a:srgbClr val="3E231A"/>
          </a:solidFill>
          <a:uFillTx/>
          <a:latin typeface="+mn-lt"/>
          <a:ea typeface="+mn-ea"/>
          <a:cs typeface="+mn-cs"/>
          <a:sym typeface="Papyrus"/>
        </a:defRPr>
      </a:lvl3pPr>
      <a:lvl4pPr marL="1879600" marR="0" indent="-469900" algn="l" defTabSz="584200" rtl="0" latinLnBrk="0">
        <a:lnSpc>
          <a:spcPct val="100000"/>
        </a:lnSpc>
        <a:spcBef>
          <a:spcPts val="3000"/>
        </a:spcBef>
        <a:spcAft>
          <a:spcPts val="0"/>
        </a:spcAft>
        <a:buClrTx/>
        <a:buSzPct val="25000"/>
        <a:buFontTx/>
        <a:buBlip>
          <a:blip r:embed="rId14"/>
        </a:buBlip>
        <a:tabLst/>
        <a:defRPr sz="3800" b="0" i="0" u="none" strike="noStrike" cap="none" spc="0" baseline="0">
          <a:ln>
            <a:noFill/>
          </a:ln>
          <a:solidFill>
            <a:srgbClr val="3E231A"/>
          </a:solidFill>
          <a:uFillTx/>
          <a:latin typeface="+mn-lt"/>
          <a:ea typeface="+mn-ea"/>
          <a:cs typeface="+mn-cs"/>
          <a:sym typeface="Papyrus"/>
        </a:defRPr>
      </a:lvl4pPr>
      <a:lvl5pPr marL="2349500" marR="0" indent="-469900" algn="l" defTabSz="584200" rtl="0" latinLnBrk="0">
        <a:lnSpc>
          <a:spcPct val="100000"/>
        </a:lnSpc>
        <a:spcBef>
          <a:spcPts val="3000"/>
        </a:spcBef>
        <a:spcAft>
          <a:spcPts val="0"/>
        </a:spcAft>
        <a:buClrTx/>
        <a:buSzPct val="25000"/>
        <a:buFontTx/>
        <a:buBlip>
          <a:blip r:embed="rId14"/>
        </a:buBlip>
        <a:tabLst/>
        <a:defRPr sz="3800" b="0" i="0" u="none" strike="noStrike" cap="none" spc="0" baseline="0">
          <a:ln>
            <a:noFill/>
          </a:ln>
          <a:solidFill>
            <a:srgbClr val="3E231A"/>
          </a:solidFill>
          <a:uFillTx/>
          <a:latin typeface="+mn-lt"/>
          <a:ea typeface="+mn-ea"/>
          <a:cs typeface="+mn-cs"/>
          <a:sym typeface="Papyrus"/>
        </a:defRPr>
      </a:lvl5pPr>
      <a:lvl6pPr marL="2819400" marR="0" indent="-469900" algn="l" defTabSz="584200" rtl="0" latinLnBrk="0">
        <a:lnSpc>
          <a:spcPct val="100000"/>
        </a:lnSpc>
        <a:spcBef>
          <a:spcPts val="3000"/>
        </a:spcBef>
        <a:spcAft>
          <a:spcPts val="0"/>
        </a:spcAft>
        <a:buClrTx/>
        <a:buSzPct val="25000"/>
        <a:buFontTx/>
        <a:buBlip>
          <a:blip r:embed="rId14"/>
        </a:buBlip>
        <a:tabLst/>
        <a:defRPr sz="3800" b="0" i="0" u="none" strike="noStrike" cap="none" spc="0" baseline="0">
          <a:ln>
            <a:noFill/>
          </a:ln>
          <a:solidFill>
            <a:srgbClr val="3E231A"/>
          </a:solidFill>
          <a:uFillTx/>
          <a:latin typeface="+mn-lt"/>
          <a:ea typeface="+mn-ea"/>
          <a:cs typeface="+mn-cs"/>
          <a:sym typeface="Papyrus"/>
        </a:defRPr>
      </a:lvl6pPr>
      <a:lvl7pPr marL="3289300" marR="0" indent="-469900" algn="l" defTabSz="584200" rtl="0" latinLnBrk="0">
        <a:lnSpc>
          <a:spcPct val="100000"/>
        </a:lnSpc>
        <a:spcBef>
          <a:spcPts val="3000"/>
        </a:spcBef>
        <a:spcAft>
          <a:spcPts val="0"/>
        </a:spcAft>
        <a:buClrTx/>
        <a:buSzPct val="25000"/>
        <a:buFontTx/>
        <a:buBlip>
          <a:blip r:embed="rId14"/>
        </a:buBlip>
        <a:tabLst/>
        <a:defRPr sz="3800" b="0" i="0" u="none" strike="noStrike" cap="none" spc="0" baseline="0">
          <a:ln>
            <a:noFill/>
          </a:ln>
          <a:solidFill>
            <a:srgbClr val="3E231A"/>
          </a:solidFill>
          <a:uFillTx/>
          <a:latin typeface="+mn-lt"/>
          <a:ea typeface="+mn-ea"/>
          <a:cs typeface="+mn-cs"/>
          <a:sym typeface="Papyrus"/>
        </a:defRPr>
      </a:lvl7pPr>
      <a:lvl8pPr marL="3759200" marR="0" indent="-469900" algn="l" defTabSz="584200" rtl="0" latinLnBrk="0">
        <a:lnSpc>
          <a:spcPct val="100000"/>
        </a:lnSpc>
        <a:spcBef>
          <a:spcPts val="3000"/>
        </a:spcBef>
        <a:spcAft>
          <a:spcPts val="0"/>
        </a:spcAft>
        <a:buClrTx/>
        <a:buSzPct val="25000"/>
        <a:buFontTx/>
        <a:buBlip>
          <a:blip r:embed="rId14"/>
        </a:buBlip>
        <a:tabLst/>
        <a:defRPr sz="3800" b="0" i="0" u="none" strike="noStrike" cap="none" spc="0" baseline="0">
          <a:ln>
            <a:noFill/>
          </a:ln>
          <a:solidFill>
            <a:srgbClr val="3E231A"/>
          </a:solidFill>
          <a:uFillTx/>
          <a:latin typeface="+mn-lt"/>
          <a:ea typeface="+mn-ea"/>
          <a:cs typeface="+mn-cs"/>
          <a:sym typeface="Papyrus"/>
        </a:defRPr>
      </a:lvl8pPr>
      <a:lvl9pPr marL="4229100" marR="0" indent="-469900" algn="l" defTabSz="584200" rtl="0" latinLnBrk="0">
        <a:lnSpc>
          <a:spcPct val="100000"/>
        </a:lnSpc>
        <a:spcBef>
          <a:spcPts val="3000"/>
        </a:spcBef>
        <a:spcAft>
          <a:spcPts val="0"/>
        </a:spcAft>
        <a:buClrTx/>
        <a:buSzPct val="25000"/>
        <a:buFontTx/>
        <a:buBlip>
          <a:blip r:embed="rId14"/>
        </a:buBlip>
        <a:tabLst/>
        <a:defRPr sz="3800" b="0" i="0" u="none" strike="noStrike" cap="none" spc="0" baseline="0">
          <a:ln>
            <a:noFill/>
          </a:ln>
          <a:solidFill>
            <a:srgbClr val="3E231A"/>
          </a:solidFill>
          <a:uFillTx/>
          <a:latin typeface="+mn-lt"/>
          <a:ea typeface="+mn-ea"/>
          <a:cs typeface="+mn-cs"/>
          <a:sym typeface="Papyrus"/>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Doctoral Writing Group"/>
          <p:cNvSpPr txBox="1">
            <a:spLocks noGrp="1"/>
          </p:cNvSpPr>
          <p:nvPr>
            <p:ph type="ctrTitle"/>
          </p:nvPr>
        </p:nvSpPr>
        <p:spPr>
          <a:xfrm>
            <a:off x="1324674" y="650929"/>
            <a:ext cx="10355451" cy="1387163"/>
          </a:xfrm>
          <a:prstGeom prst="rect">
            <a:avLst/>
          </a:prstGeom>
        </p:spPr>
        <p:txBody>
          <a:bodyPr>
            <a:normAutofit/>
          </a:bodyPr>
          <a:lstStyle/>
          <a:p>
            <a:r>
              <a:rPr sz="6000" dirty="0"/>
              <a:t>Doctoral Writing Group</a:t>
            </a:r>
          </a:p>
        </p:txBody>
      </p:sp>
      <p:sp>
        <p:nvSpPr>
          <p:cNvPr id="122" name="literature review therapy session"/>
          <p:cNvSpPr txBox="1">
            <a:spLocks noGrp="1"/>
          </p:cNvSpPr>
          <p:nvPr>
            <p:ph type="subTitle" sz="quarter" idx="1"/>
          </p:nvPr>
        </p:nvSpPr>
        <p:spPr>
          <a:xfrm>
            <a:off x="1146013" y="7215391"/>
            <a:ext cx="10464800" cy="1698217"/>
          </a:xfrm>
          <a:prstGeom prst="rect">
            <a:avLst/>
          </a:prstGeom>
        </p:spPr>
        <p:txBody>
          <a:bodyPr>
            <a:normAutofit fontScale="92500"/>
          </a:bodyPr>
          <a:lstStyle>
            <a:lvl1pPr defTabSz="455675">
              <a:defRPr sz="5615"/>
            </a:lvl1pPr>
          </a:lstStyle>
          <a:p>
            <a:r>
              <a:rPr dirty="0"/>
              <a:t> </a:t>
            </a:r>
            <a:r>
              <a:rPr lang="it-IT" dirty="0"/>
              <a:t>L</a:t>
            </a:r>
            <a:r>
              <a:rPr dirty="0" err="1"/>
              <a:t>iterature</a:t>
            </a:r>
            <a:r>
              <a:rPr dirty="0"/>
              <a:t> </a:t>
            </a:r>
            <a:r>
              <a:rPr lang="it-IT" dirty="0" err="1"/>
              <a:t>r</a:t>
            </a:r>
            <a:r>
              <a:rPr dirty="0" err="1"/>
              <a:t>eview</a:t>
            </a:r>
            <a:r>
              <a:rPr dirty="0"/>
              <a:t> therapy session</a:t>
            </a:r>
            <a:endParaRPr lang="it-IT" dirty="0"/>
          </a:p>
          <a:p>
            <a:r>
              <a:rPr lang="en-GB" dirty="0"/>
              <a:t>27</a:t>
            </a:r>
            <a:r>
              <a:rPr lang="en-GB" baseline="30000" dirty="0"/>
              <a:t>th </a:t>
            </a:r>
            <a:r>
              <a:rPr lang="en-GB" dirty="0"/>
              <a:t>January 2020</a:t>
            </a:r>
            <a:endParaRPr dirty="0"/>
          </a:p>
        </p:txBody>
      </p:sp>
      <p:pic>
        <p:nvPicPr>
          <p:cNvPr id="5" name="Picture 4">
            <a:extLst>
              <a:ext uri="{FF2B5EF4-FFF2-40B4-BE49-F238E27FC236}">
                <a16:creationId xmlns:a16="http://schemas.microsoft.com/office/drawing/2014/main" id="{DE98CF22-73B9-F04D-9DF0-C8467F6B2FAE}"/>
              </a:ext>
            </a:extLst>
          </p:cNvPr>
          <p:cNvPicPr>
            <a:picLocks noChangeAspect="1"/>
          </p:cNvPicPr>
          <p:nvPr/>
        </p:nvPicPr>
        <p:blipFill rotWithShape="1">
          <a:blip r:embed="rId2"/>
          <a:srcRect t="9429" b="5547"/>
          <a:stretch/>
        </p:blipFill>
        <p:spPr>
          <a:xfrm>
            <a:off x="2312296" y="2038092"/>
            <a:ext cx="8380206" cy="4750166"/>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F7F1F4-40B8-874F-82D5-4F22B04B5B9B}"/>
              </a:ext>
            </a:extLst>
          </p:cNvPr>
          <p:cNvPicPr>
            <a:picLocks noChangeAspect="1"/>
          </p:cNvPicPr>
          <p:nvPr/>
        </p:nvPicPr>
        <p:blipFill>
          <a:blip r:embed="rId2"/>
          <a:stretch>
            <a:fillRect/>
          </a:stretch>
        </p:blipFill>
        <p:spPr>
          <a:xfrm>
            <a:off x="762066" y="2389322"/>
            <a:ext cx="11480668" cy="4974956"/>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96056440-2215-4340-A4F3-963D87E404A6-L0-001.png" descr="96056440-2215-4340-A4F3-963D87E404A6-L0-001.png"/>
          <p:cNvPicPr>
            <a:picLocks noGrp="1"/>
          </p:cNvPicPr>
          <p:nvPr>
            <p:ph type="pic" idx="13"/>
          </p:nvPr>
        </p:nvPicPr>
        <p:blipFill>
          <a:blip r:embed="rId2"/>
          <a:srcRect/>
          <a:stretch>
            <a:fillRect/>
          </a:stretch>
        </p:blipFill>
        <p:spPr>
          <a:prstGeom prst="rect">
            <a:avLst/>
          </a:prstGeom>
        </p:spPr>
      </p:pic>
    </p:spTree>
    <p:extLst>
      <p:ext uri="{BB962C8B-B14F-4D97-AF65-F5344CB8AC3E}">
        <p14:creationId xmlns:p14="http://schemas.microsoft.com/office/powerpoint/2010/main" val="180809476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Literature review as an ongoing process"/>
          <p:cNvSpPr txBox="1">
            <a:spLocks noGrp="1"/>
          </p:cNvSpPr>
          <p:nvPr>
            <p:ph type="title"/>
          </p:nvPr>
        </p:nvSpPr>
        <p:spPr>
          <a:prstGeom prst="rect">
            <a:avLst/>
          </a:prstGeom>
        </p:spPr>
        <p:txBody>
          <a:bodyPr>
            <a:normAutofit/>
          </a:bodyPr>
          <a:lstStyle>
            <a:lvl1pPr defTabSz="414781">
              <a:defRPr sz="5112"/>
            </a:lvl1pPr>
          </a:lstStyle>
          <a:p>
            <a:r>
              <a:rPr dirty="0"/>
              <a:t>Literature review as an ongoing process</a:t>
            </a:r>
            <a:r>
              <a:rPr lang="it-IT" dirty="0"/>
              <a:t> </a:t>
            </a:r>
            <a:r>
              <a:rPr lang="it-IT" sz="2400" dirty="0"/>
              <a:t>(and </a:t>
            </a:r>
            <a:r>
              <a:rPr lang="it-IT" sz="2400" dirty="0" err="1"/>
              <a:t>not</a:t>
            </a:r>
            <a:r>
              <a:rPr lang="it-IT" sz="2400" dirty="0"/>
              <a:t> </a:t>
            </a:r>
            <a:r>
              <a:rPr lang="it-IT" sz="2400" dirty="0" err="1"/>
              <a:t>necessarily</a:t>
            </a:r>
            <a:r>
              <a:rPr lang="it-IT" sz="2400" dirty="0"/>
              <a:t> in </a:t>
            </a:r>
            <a:r>
              <a:rPr lang="it-IT" sz="2400" dirty="0" err="1"/>
              <a:t>this</a:t>
            </a:r>
            <a:r>
              <a:rPr lang="it-IT" sz="2400" dirty="0"/>
              <a:t> </a:t>
            </a:r>
            <a:r>
              <a:rPr lang="it-IT" sz="2400" dirty="0" err="1"/>
              <a:t>order</a:t>
            </a:r>
            <a:r>
              <a:rPr lang="it-IT" sz="2400" dirty="0"/>
              <a:t>… </a:t>
            </a:r>
            <a:r>
              <a:rPr lang="it-IT" sz="2400" dirty="0" err="1"/>
              <a:t>but</a:t>
            </a:r>
            <a:r>
              <a:rPr lang="it-IT" sz="2400" dirty="0"/>
              <a:t> iterative)</a:t>
            </a:r>
            <a:endParaRPr sz="2400" dirty="0"/>
          </a:p>
        </p:txBody>
      </p:sp>
      <p:sp>
        <p:nvSpPr>
          <p:cNvPr id="147" name="1. Stage 1: ‘Literature survey’ (Evans, Gruba, Zobel, 2014)…"/>
          <p:cNvSpPr txBox="1">
            <a:spLocks noGrp="1"/>
          </p:cNvSpPr>
          <p:nvPr>
            <p:ph type="body" idx="1"/>
          </p:nvPr>
        </p:nvSpPr>
        <p:spPr>
          <a:prstGeom prst="rect">
            <a:avLst/>
          </a:prstGeom>
        </p:spPr>
        <p:txBody>
          <a:bodyPr>
            <a:normAutofit/>
          </a:bodyPr>
          <a:lstStyle/>
          <a:p>
            <a:pPr marL="0" indent="0" defTabSz="385572">
              <a:spcBef>
                <a:spcPts val="1900"/>
              </a:spcBef>
              <a:buNone/>
              <a:defRPr sz="2508"/>
            </a:pPr>
            <a:r>
              <a:rPr dirty="0"/>
              <a:t>1</a:t>
            </a:r>
            <a:r>
              <a:rPr lang="it-IT" dirty="0"/>
              <a:t> -</a:t>
            </a:r>
            <a:r>
              <a:rPr dirty="0"/>
              <a:t> ‘Literature survey’ </a:t>
            </a:r>
            <a:r>
              <a:rPr sz="1800" dirty="0"/>
              <a:t>(Evans, </a:t>
            </a:r>
            <a:r>
              <a:rPr sz="1800" dirty="0" err="1"/>
              <a:t>Gruba</a:t>
            </a:r>
            <a:r>
              <a:rPr sz="1800" dirty="0"/>
              <a:t>, Zobel, 2014)</a:t>
            </a:r>
          </a:p>
          <a:p>
            <a:pPr marL="0" indent="0" defTabSz="385572">
              <a:spcBef>
                <a:spcPts val="1900"/>
              </a:spcBef>
              <a:buNone/>
              <a:defRPr sz="2508"/>
            </a:pPr>
            <a:r>
              <a:rPr lang="it-IT" dirty="0"/>
              <a:t>2 - </a:t>
            </a:r>
            <a:r>
              <a:rPr dirty="0" err="1"/>
              <a:t>ScoMaFo</a:t>
            </a:r>
            <a:r>
              <a:rPr dirty="0"/>
              <a:t>: ‘scoping, mapping, focusing’ </a:t>
            </a:r>
            <a:endParaRPr lang="it-IT" dirty="0"/>
          </a:p>
          <a:p>
            <a:pPr marL="0" indent="0" defTabSz="385572">
              <a:spcBef>
                <a:spcPts val="1900"/>
              </a:spcBef>
              <a:buNone/>
              <a:defRPr sz="2508"/>
            </a:pPr>
            <a:r>
              <a:rPr lang="en-GB" dirty="0"/>
              <a:t>3 - CARS: Creating a research space </a:t>
            </a:r>
            <a:r>
              <a:rPr lang="en-GB" sz="1800" dirty="0"/>
              <a:t>(Thomson and </a:t>
            </a:r>
            <a:r>
              <a:rPr lang="en-GB" sz="1800" dirty="0" err="1"/>
              <a:t>Kamler</a:t>
            </a:r>
            <a:r>
              <a:rPr lang="en-GB" sz="1800" dirty="0"/>
              <a:t>, 2016)</a:t>
            </a:r>
          </a:p>
          <a:p>
            <a:pPr marL="0" indent="0" defTabSz="385572">
              <a:spcBef>
                <a:spcPts val="1900"/>
              </a:spcBef>
              <a:buNone/>
              <a:defRPr sz="2508"/>
            </a:pPr>
            <a:r>
              <a:rPr lang="en-GB" sz="2508" dirty="0"/>
              <a:t>4 – Developing your authorial voice </a:t>
            </a:r>
            <a:br>
              <a:rPr lang="en-GB" sz="2508" dirty="0"/>
            </a:br>
            <a:endParaRPr lang="en-GB" sz="1800" dirty="0"/>
          </a:p>
          <a:p>
            <a:pPr marL="310134" indent="-310134" defTabSz="385572">
              <a:spcBef>
                <a:spcPts val="1900"/>
              </a:spcBef>
              <a:buBlip>
                <a:blip r:embed="rId2"/>
              </a:buBlip>
              <a:defRPr sz="2508"/>
            </a:pPr>
            <a:r>
              <a:rPr dirty="0"/>
              <a:t>Consensus is that in early stage literature work we lack the knowledge of both the wider context of research and of our own research to come to undertake a properly critical lit rev. So be prepared to revise (not just edit)!</a:t>
            </a:r>
          </a:p>
          <a:p>
            <a:pPr marL="310134" indent="-310134" defTabSz="385572">
              <a:spcBef>
                <a:spcPts val="1900"/>
              </a:spcBef>
              <a:buBlip>
                <a:blip r:embed="rId2"/>
              </a:buBlip>
              <a:defRPr sz="2508"/>
            </a:pPr>
            <a:r>
              <a:rPr dirty="0"/>
              <a:t>Smaller pieces of writing e.g. mini-reviews have a useful function in helping form thoughts; don’t skip this stage!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itle"/>
          <p:cNvSpPr txBox="1">
            <a:spLocks noGrp="1"/>
          </p:cNvSpPr>
          <p:nvPr>
            <p:ph type="title"/>
          </p:nvPr>
        </p:nvSpPr>
        <p:spPr>
          <a:xfrm>
            <a:off x="1186180" y="1305560"/>
            <a:ext cx="10464800" cy="2108200"/>
          </a:xfrm>
          <a:prstGeom prst="rect">
            <a:avLst/>
          </a:prstGeom>
        </p:spPr>
        <p:txBody>
          <a:bodyPr>
            <a:normAutofit fontScale="90000"/>
          </a:bodyPr>
          <a:lstStyle/>
          <a:p>
            <a:r>
              <a:rPr lang="en-GB" dirty="0"/>
              <a:t>Stage 1 - ‘Literature survey’</a:t>
            </a:r>
            <a:endParaRPr dirty="0"/>
          </a:p>
        </p:txBody>
      </p:sp>
      <p:sp>
        <p:nvSpPr>
          <p:cNvPr id="150" name="For me, reading a piece of research literature seems to fall into phases . The first phase, counter-intuitively, is fairly uncritical. I try to get a sense of what the researchers were trying to do and whether the problem is genuinely interesting, 1 and then to understand how they undertook the work. Once I have a broad grasp of what a paper is about, I begin to look at issues such as whether the results really support the conclusions and whether the experiments look robust. A big question is whether the work is significant; some papers are genuinely remarkable, but most are an incremental contribution and need to be analyzed from that perspective.  (Evans, Gruba, Zobel, 2014)"/>
          <p:cNvSpPr txBox="1">
            <a:spLocks noGrp="1"/>
          </p:cNvSpPr>
          <p:nvPr>
            <p:ph type="body" idx="1"/>
          </p:nvPr>
        </p:nvSpPr>
        <p:spPr>
          <a:xfrm>
            <a:off x="1353820" y="2865895"/>
            <a:ext cx="10464801" cy="5842000"/>
          </a:xfrm>
          <a:prstGeom prst="rect">
            <a:avLst/>
          </a:prstGeom>
        </p:spPr>
        <p:txBody>
          <a:bodyPr>
            <a:normAutofit/>
          </a:bodyPr>
          <a:lstStyle>
            <a:lvl1pPr marL="305434" indent="-305434" defTabSz="379729">
              <a:spcBef>
                <a:spcPts val="1900"/>
              </a:spcBef>
              <a:buBlip>
                <a:blip r:embed="rId2"/>
              </a:buBlip>
              <a:defRPr sz="2470"/>
            </a:lvl1pPr>
          </a:lstStyle>
          <a:p>
            <a:pPr marL="0" indent="0">
              <a:buNone/>
            </a:pPr>
            <a:r>
              <a:rPr lang="en-GB" sz="2800" dirty="0"/>
              <a:t> </a:t>
            </a:r>
          </a:p>
          <a:p>
            <a:pPr>
              <a:buFontTx/>
              <a:buChar char="-"/>
            </a:pPr>
            <a:r>
              <a:rPr lang="en-GB" sz="2800" dirty="0"/>
              <a:t>“</a:t>
            </a:r>
            <a:r>
              <a:rPr sz="2800" dirty="0"/>
              <a:t>Once I have a broad grasp of what a paper is about, I begin to look at issues such as whether the results really support the conclusions and whether the experiments look robust. A big question is whether the work is significant; some papers are genuinely remarkable, but most are an incremental contribution and need to be analyzed from that perspective</a:t>
            </a:r>
            <a:r>
              <a:rPr lang="it-IT" sz="2800" dirty="0"/>
              <a:t>"</a:t>
            </a:r>
            <a:r>
              <a:rPr sz="2800" dirty="0"/>
              <a:t>.  (Evans, </a:t>
            </a:r>
            <a:r>
              <a:rPr sz="2800" dirty="0" err="1"/>
              <a:t>Gruba</a:t>
            </a:r>
            <a:r>
              <a:rPr sz="2800" dirty="0"/>
              <a:t>, Zobel, 2014)</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ading with Critical Synopsis Questions (Wallace and Wray, 2017)"/>
          <p:cNvSpPr txBox="1">
            <a:spLocks noGrp="1"/>
          </p:cNvSpPr>
          <p:nvPr>
            <p:ph type="title"/>
          </p:nvPr>
        </p:nvSpPr>
        <p:spPr>
          <a:xfrm>
            <a:off x="1270000" y="939800"/>
            <a:ext cx="10464800" cy="1803400"/>
          </a:xfrm>
          <a:prstGeom prst="rect">
            <a:avLst/>
          </a:prstGeom>
        </p:spPr>
        <p:txBody>
          <a:bodyPr>
            <a:normAutofit/>
          </a:bodyPr>
          <a:lstStyle>
            <a:lvl1pPr defTabSz="414781">
              <a:defRPr sz="2982">
                <a:solidFill>
                  <a:srgbClr val="FFFFFF"/>
                </a:solidFill>
                <a:latin typeface="Helvetica Light"/>
                <a:ea typeface="Helvetica Light"/>
                <a:cs typeface="Helvetica Light"/>
                <a:sym typeface="Helvetica Light"/>
              </a:defRPr>
            </a:lvl1pPr>
          </a:lstStyle>
          <a:p>
            <a:r>
              <a:rPr sz="3600" dirty="0">
                <a:solidFill>
                  <a:schemeClr val="tx1"/>
                </a:solidFill>
                <a:latin typeface="+mj-lt"/>
              </a:rPr>
              <a:t>Reading with Critical Synopsis Questions </a:t>
            </a:r>
            <a:br>
              <a:rPr lang="it-IT" sz="3600" dirty="0">
                <a:solidFill>
                  <a:schemeClr val="tx1"/>
                </a:solidFill>
                <a:latin typeface="+mj-lt"/>
              </a:rPr>
            </a:br>
            <a:r>
              <a:rPr sz="3600" dirty="0">
                <a:solidFill>
                  <a:schemeClr val="tx1"/>
                </a:solidFill>
                <a:latin typeface="+mj-lt"/>
              </a:rPr>
              <a:t>(Wallace and Wray, 2017)</a:t>
            </a:r>
          </a:p>
        </p:txBody>
      </p:sp>
      <p:sp>
        <p:nvSpPr>
          <p:cNvPr id="153" name="Why am I reading this?…"/>
          <p:cNvSpPr txBox="1">
            <a:spLocks noGrp="1"/>
          </p:cNvSpPr>
          <p:nvPr>
            <p:ph type="body" idx="1"/>
          </p:nvPr>
        </p:nvSpPr>
        <p:spPr>
          <a:prstGeom prst="rect">
            <a:avLst/>
          </a:prstGeom>
        </p:spPr>
        <p:txBody>
          <a:bodyPr>
            <a:normAutofit/>
          </a:bodyPr>
          <a:lstStyle/>
          <a:p>
            <a:pPr marL="305434" indent="-305434" defTabSz="379729">
              <a:lnSpc>
                <a:spcPct val="110000"/>
              </a:lnSpc>
              <a:spcBef>
                <a:spcPts val="1900"/>
              </a:spcBef>
              <a:defRPr sz="3534">
                <a:solidFill>
                  <a:srgbClr val="FFFFFF"/>
                </a:solidFill>
                <a:latin typeface="Helvetica Light"/>
                <a:ea typeface="Helvetica Light"/>
                <a:cs typeface="Helvetica Light"/>
                <a:sym typeface="Helvetica Light"/>
              </a:defRPr>
            </a:pPr>
            <a:r>
              <a:rPr sz="2800" dirty="0">
                <a:solidFill>
                  <a:schemeClr val="tx1"/>
                </a:solidFill>
                <a:latin typeface="+mn-ea"/>
              </a:rPr>
              <a:t>Why am I reading</a:t>
            </a:r>
            <a:r>
              <a:rPr lang="it-IT" sz="2800" dirty="0">
                <a:solidFill>
                  <a:schemeClr val="tx1"/>
                </a:solidFill>
                <a:latin typeface="+mn-ea"/>
              </a:rPr>
              <a:t>/ </a:t>
            </a:r>
            <a:r>
              <a:rPr lang="it-IT" sz="2800" dirty="0" err="1">
                <a:solidFill>
                  <a:schemeClr val="tx1"/>
                </a:solidFill>
                <a:latin typeface="+mn-ea"/>
              </a:rPr>
              <a:t>listening</a:t>
            </a:r>
            <a:r>
              <a:rPr lang="it-IT" sz="2800" dirty="0">
                <a:solidFill>
                  <a:schemeClr val="tx1"/>
                </a:solidFill>
                <a:latin typeface="+mn-ea"/>
              </a:rPr>
              <a:t> to / </a:t>
            </a:r>
            <a:r>
              <a:rPr lang="it-IT" sz="2800" dirty="0" err="1">
                <a:solidFill>
                  <a:schemeClr val="tx1"/>
                </a:solidFill>
                <a:latin typeface="+mn-ea"/>
              </a:rPr>
              <a:t>looking</a:t>
            </a:r>
            <a:r>
              <a:rPr lang="it-IT" sz="2800" dirty="0">
                <a:solidFill>
                  <a:schemeClr val="tx1"/>
                </a:solidFill>
                <a:latin typeface="+mn-ea"/>
              </a:rPr>
              <a:t> </a:t>
            </a:r>
            <a:r>
              <a:rPr lang="it-IT" sz="2800" dirty="0" err="1">
                <a:solidFill>
                  <a:schemeClr val="tx1"/>
                </a:solidFill>
                <a:latin typeface="+mn-ea"/>
              </a:rPr>
              <a:t>at</a:t>
            </a:r>
            <a:r>
              <a:rPr sz="2800" dirty="0">
                <a:solidFill>
                  <a:schemeClr val="tx1"/>
                </a:solidFill>
                <a:latin typeface="+mn-ea"/>
              </a:rPr>
              <a:t> this? </a:t>
            </a:r>
          </a:p>
          <a:p>
            <a:pPr marL="305434" indent="-305434" defTabSz="379729">
              <a:lnSpc>
                <a:spcPct val="110000"/>
              </a:lnSpc>
              <a:spcBef>
                <a:spcPts val="1900"/>
              </a:spcBef>
              <a:defRPr sz="3534">
                <a:solidFill>
                  <a:srgbClr val="FFFFFF"/>
                </a:solidFill>
                <a:latin typeface="Helvetica Light"/>
                <a:ea typeface="Helvetica Light"/>
                <a:cs typeface="Helvetica Light"/>
                <a:sym typeface="Helvetica Light"/>
              </a:defRPr>
            </a:pPr>
            <a:r>
              <a:rPr sz="2800" dirty="0">
                <a:solidFill>
                  <a:schemeClr val="tx1"/>
                </a:solidFill>
                <a:latin typeface="+mn-ea"/>
              </a:rPr>
              <a:t>What are the authors</a:t>
            </a:r>
            <a:r>
              <a:rPr lang="it-IT" sz="2800" dirty="0">
                <a:solidFill>
                  <a:schemeClr val="tx1"/>
                </a:solidFill>
                <a:latin typeface="+mn-ea"/>
              </a:rPr>
              <a:t> / </a:t>
            </a:r>
            <a:r>
              <a:rPr lang="it-IT" sz="2800" dirty="0" err="1">
                <a:solidFill>
                  <a:schemeClr val="tx1"/>
                </a:solidFill>
                <a:latin typeface="+mn-ea"/>
              </a:rPr>
              <a:t>practitioners</a:t>
            </a:r>
            <a:r>
              <a:rPr sz="2800" dirty="0">
                <a:solidFill>
                  <a:schemeClr val="tx1"/>
                </a:solidFill>
                <a:latin typeface="+mn-ea"/>
              </a:rPr>
              <a:t> trying to achieve in writing this? </a:t>
            </a:r>
          </a:p>
          <a:p>
            <a:pPr marL="305434" indent="-305434" defTabSz="379729">
              <a:lnSpc>
                <a:spcPct val="110000"/>
              </a:lnSpc>
              <a:spcBef>
                <a:spcPts val="1900"/>
              </a:spcBef>
              <a:defRPr sz="3534">
                <a:solidFill>
                  <a:srgbClr val="FFFFFF"/>
                </a:solidFill>
                <a:latin typeface="Helvetica Light"/>
                <a:ea typeface="Helvetica Light"/>
                <a:cs typeface="Helvetica Light"/>
                <a:sym typeface="Helvetica Light"/>
              </a:defRPr>
            </a:pPr>
            <a:r>
              <a:rPr sz="2800" dirty="0">
                <a:solidFill>
                  <a:schemeClr val="tx1"/>
                </a:solidFill>
                <a:latin typeface="+mn-ea"/>
              </a:rPr>
              <a:t>What are the authors claiming that is relevant to my work? </a:t>
            </a:r>
          </a:p>
          <a:p>
            <a:pPr marL="305434" indent="-305434" defTabSz="379729">
              <a:lnSpc>
                <a:spcPct val="110000"/>
              </a:lnSpc>
              <a:spcBef>
                <a:spcPts val="1900"/>
              </a:spcBef>
              <a:defRPr sz="3534">
                <a:solidFill>
                  <a:srgbClr val="FFFFFF"/>
                </a:solidFill>
                <a:latin typeface="Helvetica Light"/>
                <a:ea typeface="Helvetica Light"/>
                <a:cs typeface="Helvetica Light"/>
                <a:sym typeface="Helvetica Light"/>
              </a:defRPr>
            </a:pPr>
            <a:r>
              <a:rPr sz="2800" dirty="0">
                <a:solidFill>
                  <a:schemeClr val="tx1"/>
                </a:solidFill>
                <a:latin typeface="+mn-ea"/>
              </a:rPr>
              <a:t>How convincing are these claims, and why? </a:t>
            </a:r>
          </a:p>
          <a:p>
            <a:pPr marL="305434" indent="-305434" defTabSz="379729">
              <a:lnSpc>
                <a:spcPct val="110000"/>
              </a:lnSpc>
              <a:spcBef>
                <a:spcPts val="1900"/>
              </a:spcBef>
              <a:defRPr sz="3534">
                <a:solidFill>
                  <a:srgbClr val="FFFFFF"/>
                </a:solidFill>
                <a:latin typeface="Helvetica Light"/>
                <a:ea typeface="Helvetica Light"/>
                <a:cs typeface="Helvetica Light"/>
                <a:sym typeface="Helvetica Light"/>
              </a:defRPr>
            </a:pPr>
            <a:r>
              <a:rPr sz="2800" dirty="0">
                <a:solidFill>
                  <a:schemeClr val="tx1"/>
                </a:solidFill>
                <a:latin typeface="+mn-ea"/>
              </a:rPr>
              <a:t>In conclusion, what use can I make of this?</a:t>
            </a:r>
            <a:endParaRPr lang="it-IT" sz="2800" dirty="0">
              <a:solidFill>
                <a:schemeClr val="tx1"/>
              </a:solidFill>
              <a:latin typeface="+mn-ea"/>
            </a:endParaRPr>
          </a:p>
        </p:txBody>
      </p:sp>
    </p:spTree>
    <p:extLst>
      <p:ext uri="{BB962C8B-B14F-4D97-AF65-F5344CB8AC3E}">
        <p14:creationId xmlns:p14="http://schemas.microsoft.com/office/powerpoint/2010/main" val="363081223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A919E-9388-6848-AF6F-951D676A4A1F}"/>
              </a:ext>
            </a:extLst>
          </p:cNvPr>
          <p:cNvSpPr>
            <a:spLocks noGrp="1"/>
          </p:cNvSpPr>
          <p:nvPr>
            <p:ph type="title"/>
          </p:nvPr>
        </p:nvSpPr>
        <p:spPr/>
        <p:txBody>
          <a:bodyPr/>
          <a:lstStyle/>
          <a:p>
            <a:r>
              <a:rPr lang="en-US" dirty="0"/>
              <a:t>Exercise 1 </a:t>
            </a:r>
          </a:p>
        </p:txBody>
      </p:sp>
      <p:sp>
        <p:nvSpPr>
          <p:cNvPr id="3" name="Text Placeholder 2">
            <a:extLst>
              <a:ext uri="{FF2B5EF4-FFF2-40B4-BE49-F238E27FC236}">
                <a16:creationId xmlns:a16="http://schemas.microsoft.com/office/drawing/2014/main" id="{80004D35-7385-174B-9B28-560F3BC18C24}"/>
              </a:ext>
            </a:extLst>
          </p:cNvPr>
          <p:cNvSpPr>
            <a:spLocks noGrp="1"/>
          </p:cNvSpPr>
          <p:nvPr>
            <p:ph type="body" idx="1"/>
          </p:nvPr>
        </p:nvSpPr>
        <p:spPr/>
        <p:txBody>
          <a:bodyPr/>
          <a:lstStyle/>
          <a:p>
            <a:pPr marL="0" indent="0">
              <a:buNone/>
            </a:pPr>
            <a:r>
              <a:rPr lang="en-US" dirty="0"/>
              <a:t>Think of an object / book / paper / work of art that are relevant to your topic</a:t>
            </a:r>
          </a:p>
          <a:p>
            <a:pPr marL="0" indent="0">
              <a:buNone/>
            </a:pPr>
            <a:r>
              <a:rPr lang="en-US" dirty="0"/>
              <a:t>Write down three sentences to explain why</a:t>
            </a:r>
          </a:p>
        </p:txBody>
      </p:sp>
    </p:spTree>
    <p:extLst>
      <p:ext uri="{BB962C8B-B14F-4D97-AF65-F5344CB8AC3E}">
        <p14:creationId xmlns:p14="http://schemas.microsoft.com/office/powerpoint/2010/main" val="13021032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tage 2: what to include?…"/>
          <p:cNvSpPr txBox="1">
            <a:spLocks noGrp="1"/>
          </p:cNvSpPr>
          <p:nvPr>
            <p:ph type="title"/>
          </p:nvPr>
        </p:nvSpPr>
        <p:spPr>
          <a:xfrm>
            <a:off x="1270000" y="960464"/>
            <a:ext cx="10464800" cy="2108200"/>
          </a:xfrm>
          <a:prstGeom prst="rect">
            <a:avLst/>
          </a:prstGeom>
        </p:spPr>
        <p:txBody>
          <a:bodyPr>
            <a:normAutofit/>
          </a:bodyPr>
          <a:lstStyle/>
          <a:p>
            <a:pPr defTabSz="414781">
              <a:defRPr sz="5112"/>
            </a:pPr>
            <a:r>
              <a:rPr lang="it-IT" dirty="0"/>
              <a:t>Stage 2 - </a:t>
            </a:r>
            <a:r>
              <a:rPr lang="it-IT" dirty="0" err="1"/>
              <a:t>Scoping</a:t>
            </a:r>
            <a:r>
              <a:rPr lang="it-IT" dirty="0"/>
              <a:t>, </a:t>
            </a:r>
            <a:r>
              <a:rPr lang="it-IT" dirty="0" err="1"/>
              <a:t>Mapping</a:t>
            </a:r>
            <a:r>
              <a:rPr lang="it-IT" dirty="0"/>
              <a:t>, </a:t>
            </a:r>
            <a:r>
              <a:rPr lang="it-IT" dirty="0" err="1"/>
              <a:t>Focusing</a:t>
            </a:r>
            <a:r>
              <a:rPr lang="it-IT" dirty="0"/>
              <a:t> In (</a:t>
            </a:r>
            <a:r>
              <a:rPr lang="it-IT" dirty="0" err="1"/>
              <a:t>ScoMaFo</a:t>
            </a:r>
            <a:r>
              <a:rPr lang="it-IT" dirty="0"/>
              <a:t>):</a:t>
            </a:r>
            <a:endParaRPr dirty="0"/>
          </a:p>
        </p:txBody>
      </p:sp>
      <p:sp>
        <p:nvSpPr>
          <p:cNvPr id="162" name="How to avoid being too brief?…"/>
          <p:cNvSpPr txBox="1">
            <a:spLocks noGrp="1"/>
          </p:cNvSpPr>
          <p:nvPr>
            <p:ph type="body" idx="1"/>
          </p:nvPr>
        </p:nvSpPr>
        <p:spPr>
          <a:xfrm>
            <a:off x="1270000" y="2951136"/>
            <a:ext cx="10464800" cy="5842000"/>
          </a:xfrm>
          <a:prstGeom prst="rect">
            <a:avLst/>
          </a:prstGeom>
        </p:spPr>
        <p:txBody>
          <a:bodyPr>
            <a:normAutofit/>
          </a:bodyPr>
          <a:lstStyle/>
          <a:p>
            <a:pPr>
              <a:buBlip>
                <a:blip r:embed="rId2"/>
              </a:buBlip>
            </a:pPr>
            <a:r>
              <a:rPr lang="it-IT" b="1" dirty="0" err="1"/>
              <a:t>Scoping</a:t>
            </a:r>
            <a:r>
              <a:rPr lang="it-IT" dirty="0"/>
              <a:t>: </a:t>
            </a:r>
            <a:r>
              <a:rPr lang="it-IT" dirty="0" err="1"/>
              <a:t>finding</a:t>
            </a:r>
            <a:r>
              <a:rPr lang="it-IT" dirty="0"/>
              <a:t> </a:t>
            </a:r>
            <a:r>
              <a:rPr lang="it-IT" dirty="0" err="1"/>
              <a:t>what’s</a:t>
            </a:r>
            <a:r>
              <a:rPr lang="it-IT" dirty="0"/>
              <a:t> out </a:t>
            </a:r>
            <a:r>
              <a:rPr lang="it-IT" dirty="0" err="1"/>
              <a:t>there</a:t>
            </a:r>
            <a:endParaRPr lang="it-IT" dirty="0"/>
          </a:p>
          <a:p>
            <a:pPr>
              <a:buBlip>
                <a:blip r:embed="rId2"/>
              </a:buBlip>
            </a:pPr>
            <a:r>
              <a:rPr lang="it-IT" b="1" dirty="0" err="1"/>
              <a:t>Mapping</a:t>
            </a:r>
            <a:r>
              <a:rPr lang="it-IT" dirty="0"/>
              <a:t>: </a:t>
            </a:r>
            <a:r>
              <a:rPr lang="it-IT" dirty="0" err="1"/>
              <a:t>sorting</a:t>
            </a:r>
            <a:r>
              <a:rPr lang="it-IT" dirty="0"/>
              <a:t> and </a:t>
            </a:r>
            <a:r>
              <a:rPr lang="it-IT" dirty="0" err="1"/>
              <a:t>grouping</a:t>
            </a:r>
            <a:r>
              <a:rPr lang="it-IT" dirty="0"/>
              <a:t> </a:t>
            </a:r>
            <a:r>
              <a:rPr lang="it-IT" dirty="0" err="1"/>
              <a:t>into</a:t>
            </a:r>
            <a:r>
              <a:rPr lang="it-IT" dirty="0"/>
              <a:t> </a:t>
            </a:r>
            <a:r>
              <a:rPr lang="it-IT" dirty="0" err="1"/>
              <a:t>categories</a:t>
            </a:r>
            <a:endParaRPr lang="it-IT" dirty="0"/>
          </a:p>
          <a:p>
            <a:pPr>
              <a:buBlip>
                <a:blip r:embed="rId2"/>
              </a:buBlip>
            </a:pPr>
            <a:r>
              <a:rPr lang="it-IT" b="1" dirty="0" err="1"/>
              <a:t>Focusing</a:t>
            </a:r>
            <a:r>
              <a:rPr lang="it-IT" b="1" dirty="0"/>
              <a:t> In</a:t>
            </a:r>
            <a:r>
              <a:rPr lang="it-IT" dirty="0"/>
              <a:t>: </a:t>
            </a:r>
            <a:r>
              <a:rPr lang="it-IT" dirty="0" err="1"/>
              <a:t>working</a:t>
            </a:r>
            <a:r>
              <a:rPr lang="it-IT" dirty="0"/>
              <a:t> with a </a:t>
            </a:r>
            <a:r>
              <a:rPr lang="it-IT" dirty="0" err="1"/>
              <a:t>selection</a:t>
            </a:r>
            <a:r>
              <a:rPr lang="it-IT" dirty="0"/>
              <a:t> of </a:t>
            </a:r>
            <a:r>
              <a:rPr lang="it-IT" dirty="0" err="1"/>
              <a:t>texts</a:t>
            </a:r>
            <a:r>
              <a:rPr lang="it-IT" dirty="0"/>
              <a:t> </a:t>
            </a:r>
            <a:r>
              <a:rPr lang="it-IT" dirty="0" err="1"/>
              <a:t>most</a:t>
            </a:r>
            <a:r>
              <a:rPr lang="it-IT" dirty="0"/>
              <a:t> </a:t>
            </a:r>
            <a:r>
              <a:rPr lang="it-IT" dirty="0" err="1"/>
              <a:t>useful</a:t>
            </a:r>
            <a:r>
              <a:rPr lang="it-IT" dirty="0"/>
              <a:t> to </a:t>
            </a:r>
            <a:r>
              <a:rPr lang="it-IT" dirty="0" err="1"/>
              <a:t>your</a:t>
            </a:r>
            <a:r>
              <a:rPr lang="it-IT" dirty="0"/>
              <a:t> </a:t>
            </a:r>
            <a:r>
              <a:rPr lang="it-IT" dirty="0" err="1"/>
              <a:t>research</a:t>
            </a:r>
            <a:r>
              <a:rPr lang="it-IT" dirty="0"/>
              <a:t> </a:t>
            </a:r>
            <a:r>
              <a:rPr lang="it-IT" dirty="0" err="1"/>
              <a:t>topic</a:t>
            </a:r>
            <a:endParaRPr lang="it-IT" dirty="0"/>
          </a:p>
          <a:p>
            <a:r>
              <a:rPr lang="it-IT" dirty="0"/>
              <a:t>A: </a:t>
            </a:r>
            <a:r>
              <a:rPr lang="it-IT" dirty="0" err="1"/>
              <a:t>Don’t</a:t>
            </a:r>
            <a:r>
              <a:rPr lang="it-IT" dirty="0"/>
              <a:t> </a:t>
            </a:r>
            <a:r>
              <a:rPr lang="it-IT" dirty="0" err="1"/>
              <a:t>aim</a:t>
            </a:r>
            <a:r>
              <a:rPr lang="it-IT" dirty="0"/>
              <a:t> to include </a:t>
            </a:r>
            <a:r>
              <a:rPr lang="it-IT" dirty="0" err="1"/>
              <a:t>everything</a:t>
            </a:r>
            <a:r>
              <a:rPr lang="it-IT" dirty="0"/>
              <a:t> </a:t>
            </a:r>
            <a:r>
              <a:rPr lang="it-IT" dirty="0" err="1"/>
              <a:t>you</a:t>
            </a:r>
            <a:r>
              <a:rPr lang="it-IT" dirty="0"/>
              <a:t> </a:t>
            </a:r>
            <a:r>
              <a:rPr lang="it-IT" dirty="0" err="1"/>
              <a:t>have</a:t>
            </a:r>
            <a:r>
              <a:rPr lang="it-IT" dirty="0"/>
              <a:t> </a:t>
            </a:r>
            <a:r>
              <a:rPr lang="it-IT" dirty="0" err="1"/>
              <a:t>read</a:t>
            </a:r>
            <a:r>
              <a:rPr lang="it-IT" dirty="0"/>
              <a:t>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Mapping the field: the collective library"/>
          <p:cNvSpPr txBox="1">
            <a:spLocks noGrp="1"/>
          </p:cNvSpPr>
          <p:nvPr>
            <p:ph type="title"/>
          </p:nvPr>
        </p:nvSpPr>
        <p:spPr>
          <a:xfrm>
            <a:off x="1270000" y="1092200"/>
            <a:ext cx="10464800" cy="2108200"/>
          </a:xfrm>
          <a:prstGeom prst="rect">
            <a:avLst/>
          </a:prstGeom>
        </p:spPr>
        <p:txBody>
          <a:bodyPr/>
          <a:lstStyle>
            <a:lvl1pPr defTabSz="414781">
              <a:defRPr sz="5112"/>
            </a:lvl1pPr>
          </a:lstStyle>
          <a:p>
            <a:r>
              <a:rPr dirty="0"/>
              <a:t>Mapping the field: </a:t>
            </a:r>
            <a:r>
              <a:rPr lang="it-IT" dirty="0"/>
              <a:t>building a ‘</a:t>
            </a:r>
            <a:r>
              <a:rPr dirty="0"/>
              <a:t>collective library</a:t>
            </a:r>
            <a:r>
              <a:rPr lang="it-IT" dirty="0"/>
              <a:t>'</a:t>
            </a:r>
            <a:endParaRPr dirty="0"/>
          </a:p>
        </p:txBody>
      </p:sp>
      <p:sp>
        <p:nvSpPr>
          <p:cNvPr id="156" name="Pierre Baynard (2007), How to talk about books you haven’t read (in Thomson and Kamler, 2014)…"/>
          <p:cNvSpPr txBox="1">
            <a:spLocks noGrp="1"/>
          </p:cNvSpPr>
          <p:nvPr>
            <p:ph type="body" idx="1"/>
          </p:nvPr>
        </p:nvSpPr>
        <p:spPr>
          <a:prstGeom prst="rect">
            <a:avLst/>
          </a:prstGeom>
        </p:spPr>
        <p:txBody>
          <a:bodyPr>
            <a:normAutofit/>
          </a:bodyPr>
          <a:lstStyle/>
          <a:p>
            <a:pPr marL="338328" indent="-338328" defTabSz="420624">
              <a:spcBef>
                <a:spcPts val="2100"/>
              </a:spcBef>
              <a:buBlip>
                <a:blip r:embed="rId2"/>
              </a:buBlip>
              <a:defRPr sz="2736"/>
            </a:pPr>
            <a:r>
              <a:rPr dirty="0"/>
              <a:t>Pierre </a:t>
            </a:r>
            <a:r>
              <a:rPr dirty="0" err="1"/>
              <a:t>Baynard</a:t>
            </a:r>
            <a:r>
              <a:rPr dirty="0"/>
              <a:t> (2007), How to talk about books you haven’t read (in Thomson and </a:t>
            </a:r>
            <a:r>
              <a:rPr dirty="0" err="1"/>
              <a:t>Kamler</a:t>
            </a:r>
            <a:r>
              <a:rPr dirty="0"/>
              <a:t>, 2014)</a:t>
            </a:r>
          </a:p>
          <a:p>
            <a:pPr marL="338328" indent="-338328" defTabSz="420624">
              <a:spcBef>
                <a:spcPts val="2100"/>
              </a:spcBef>
              <a:buBlip>
                <a:blip r:embed="rId2"/>
              </a:buBlip>
              <a:defRPr sz="2736"/>
            </a:pPr>
            <a:r>
              <a:rPr dirty="0"/>
              <a:t>‘Collective library’ - all of the texts available on a particular topic</a:t>
            </a:r>
          </a:p>
          <a:p>
            <a:pPr marL="338328" indent="-338328" defTabSz="420624">
              <a:spcBef>
                <a:spcPts val="2100"/>
              </a:spcBef>
              <a:buBlip>
                <a:blip r:embed="rId2"/>
              </a:buBlip>
              <a:defRPr sz="2736"/>
            </a:pPr>
            <a:r>
              <a:rPr dirty="0"/>
              <a:t>We need to understand how a piece of literature fits into the overall collective library rather than try to read every single piece of literature</a:t>
            </a:r>
            <a:endParaRPr lang="it-IT" dirty="0"/>
          </a:p>
          <a:p>
            <a:pPr marL="338328" indent="-338328" defTabSz="420624">
              <a:spcBef>
                <a:spcPts val="2100"/>
              </a:spcBef>
              <a:defRPr sz="2736"/>
            </a:pPr>
            <a:r>
              <a:rPr lang="en-GB" dirty="0"/>
              <a:t>‘Inner library’ - </a:t>
            </a:r>
            <a:r>
              <a:rPr lang="en-GB" sz="2736" dirty="0"/>
              <a:t>a subset of the collective library, including those books which have made a deep impression on the reader and those which are most useful and used for your topic.</a:t>
            </a:r>
            <a:endParaRPr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EDA44-D3CD-5A45-83A8-F3243BC42EB2}"/>
              </a:ext>
            </a:extLst>
          </p:cNvPr>
          <p:cNvSpPr>
            <a:spLocks noGrp="1"/>
          </p:cNvSpPr>
          <p:nvPr>
            <p:ph type="title"/>
          </p:nvPr>
        </p:nvSpPr>
        <p:spPr/>
        <p:txBody>
          <a:bodyPr>
            <a:normAutofit fontScale="90000"/>
          </a:bodyPr>
          <a:lstStyle/>
          <a:p>
            <a:r>
              <a:rPr lang="en-US" dirty="0"/>
              <a:t>Inner or collective library?</a:t>
            </a:r>
          </a:p>
        </p:txBody>
      </p:sp>
      <p:pic>
        <p:nvPicPr>
          <p:cNvPr id="5" name="Picture 4" descr="A close up of a logo&#10;&#10;Description automatically generated">
            <a:extLst>
              <a:ext uri="{FF2B5EF4-FFF2-40B4-BE49-F238E27FC236}">
                <a16:creationId xmlns:a16="http://schemas.microsoft.com/office/drawing/2014/main" id="{13075F8C-0DB0-4C46-A00B-796F6EC1E8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7181" y="2276550"/>
            <a:ext cx="2298700" cy="3492500"/>
          </a:xfrm>
          <a:prstGeom prst="rect">
            <a:avLst/>
          </a:prstGeom>
        </p:spPr>
      </p:pic>
      <p:pic>
        <p:nvPicPr>
          <p:cNvPr id="7" name="Picture 6" descr="A group of people holding a sign&#10;&#10;Description automatically generated">
            <a:extLst>
              <a:ext uri="{FF2B5EF4-FFF2-40B4-BE49-F238E27FC236}">
                <a16:creationId xmlns:a16="http://schemas.microsoft.com/office/drawing/2014/main" id="{E7F02D81-07CE-BC4A-A8F9-662BDB11ED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736" y="5276020"/>
            <a:ext cx="2317327" cy="3717549"/>
          </a:xfrm>
          <a:prstGeom prst="rect">
            <a:avLst/>
          </a:prstGeom>
        </p:spPr>
      </p:pic>
      <p:pic>
        <p:nvPicPr>
          <p:cNvPr id="9" name="Picture 8" descr="A group of people posing for a photo&#10;&#10;Description automatically generated">
            <a:extLst>
              <a:ext uri="{FF2B5EF4-FFF2-40B4-BE49-F238E27FC236}">
                <a16:creationId xmlns:a16="http://schemas.microsoft.com/office/drawing/2014/main" id="{0C30BB7F-3546-8C4B-8910-8A4EF722CA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9156" y="5276021"/>
            <a:ext cx="2595628" cy="3717548"/>
          </a:xfrm>
          <a:prstGeom prst="rect">
            <a:avLst/>
          </a:prstGeom>
        </p:spPr>
      </p:pic>
      <p:pic>
        <p:nvPicPr>
          <p:cNvPr id="11" name="Picture 10" descr="A picture containing text, photo, covered, man&#10;&#10;Description automatically generated">
            <a:extLst>
              <a:ext uri="{FF2B5EF4-FFF2-40B4-BE49-F238E27FC236}">
                <a16:creationId xmlns:a16="http://schemas.microsoft.com/office/drawing/2014/main" id="{5D4DD48B-7C40-574E-A7E8-CC0FD87AC9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1716" y="2253784"/>
            <a:ext cx="2353961" cy="3538032"/>
          </a:xfrm>
          <a:prstGeom prst="rect">
            <a:avLst/>
          </a:prstGeom>
        </p:spPr>
      </p:pic>
      <p:pic>
        <p:nvPicPr>
          <p:cNvPr id="13" name="Picture 12" descr="A close up of a sign&#10;&#10;Description automatically generated">
            <a:extLst>
              <a:ext uri="{FF2B5EF4-FFF2-40B4-BE49-F238E27FC236}">
                <a16:creationId xmlns:a16="http://schemas.microsoft.com/office/drawing/2014/main" id="{59A4B1B8-039E-5A47-9F6E-29D91E9DD0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0016" y="5390820"/>
            <a:ext cx="2771721" cy="3602749"/>
          </a:xfrm>
          <a:prstGeom prst="rect">
            <a:avLst/>
          </a:prstGeom>
        </p:spPr>
      </p:pic>
    </p:spTree>
    <p:extLst>
      <p:ext uri="{BB962C8B-B14F-4D97-AF65-F5344CB8AC3E}">
        <p14:creationId xmlns:p14="http://schemas.microsoft.com/office/powerpoint/2010/main" val="276546553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he more the reader understands key texts, histories of ideas, debates, traditions and trends within the discipline and field generally, the greater the appreciation and understanding of what is written.”"/>
          <p:cNvSpPr txBox="1">
            <a:spLocks noGrp="1"/>
          </p:cNvSpPr>
          <p:nvPr>
            <p:ph type="body" idx="13"/>
          </p:nvPr>
        </p:nvSpPr>
        <p:spPr>
          <a:xfrm>
            <a:off x="1269999" y="2718014"/>
            <a:ext cx="10464801" cy="3848101"/>
          </a:xfrm>
          <a:prstGeom prst="rect">
            <a:avLst/>
          </a:prstGeom>
        </p:spPr>
        <p:txBody>
          <a:bodyPr/>
          <a:lstStyle/>
          <a:p>
            <a:r>
              <a:rPr dirty="0"/>
              <a:t>“The more the reader understands key texts, histories of ideas, debates, traditions and trends within the discipline and field generally, the greater the appreciation and understanding of what is written.”</a:t>
            </a:r>
          </a:p>
        </p:txBody>
      </p:sp>
      <p:sp>
        <p:nvSpPr>
          <p:cNvPr id="159" name="– Thomson and Kamler 2016…"/>
          <p:cNvSpPr txBox="1">
            <a:spLocks noGrp="1"/>
          </p:cNvSpPr>
          <p:nvPr>
            <p:ph type="body" idx="14"/>
          </p:nvPr>
        </p:nvSpPr>
        <p:spPr>
          <a:xfrm>
            <a:off x="1269999" y="6566115"/>
            <a:ext cx="10464800" cy="964367"/>
          </a:xfrm>
          <a:prstGeom prst="rect">
            <a:avLst/>
          </a:prstGeom>
        </p:spPr>
        <p:txBody>
          <a:bodyPr/>
          <a:lstStyle/>
          <a:p>
            <a:r>
              <a:rPr dirty="0"/>
              <a:t>– Thomson and </a:t>
            </a:r>
            <a:r>
              <a:rPr dirty="0" err="1"/>
              <a:t>Kamler</a:t>
            </a:r>
            <a:r>
              <a:rPr dirty="0"/>
              <a:t> 2016</a:t>
            </a:r>
          </a:p>
          <a:p>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itle"/>
          <p:cNvSpPr txBox="1">
            <a:spLocks noGrp="1"/>
          </p:cNvSpPr>
          <p:nvPr>
            <p:ph type="title"/>
          </p:nvPr>
        </p:nvSpPr>
        <p:spPr>
          <a:prstGeom prst="rect">
            <a:avLst/>
          </a:prstGeom>
        </p:spPr>
        <p:txBody>
          <a:bodyPr>
            <a:normAutofit fontScale="90000"/>
          </a:bodyPr>
          <a:lstStyle/>
          <a:p>
            <a:r>
              <a:rPr lang="it-IT" dirty="0" err="1"/>
              <a:t>What</a:t>
            </a:r>
            <a:r>
              <a:rPr lang="it-IT" dirty="0"/>
              <a:t> </a:t>
            </a:r>
            <a:r>
              <a:rPr lang="it-IT" dirty="0" err="1"/>
              <a:t>is</a:t>
            </a:r>
            <a:r>
              <a:rPr lang="it-IT" dirty="0"/>
              <a:t> a </a:t>
            </a:r>
            <a:r>
              <a:rPr lang="it-IT" dirty="0" err="1"/>
              <a:t>Literature</a:t>
            </a:r>
            <a:r>
              <a:rPr lang="it-IT" dirty="0"/>
              <a:t> </a:t>
            </a:r>
            <a:r>
              <a:rPr lang="it-IT" dirty="0" err="1"/>
              <a:t>review</a:t>
            </a:r>
            <a:r>
              <a:rPr lang="it-IT" dirty="0"/>
              <a:t>?</a:t>
            </a:r>
            <a:endParaRPr dirty="0"/>
          </a:p>
        </p:txBody>
      </p:sp>
      <p:sp>
        <p:nvSpPr>
          <p:cNvPr id="125" name="1. Literature review as ‘thing’ - a chapter or sections at the beginning of chapters which give background information necessary to understand your own research…"/>
          <p:cNvSpPr txBox="1">
            <a:spLocks noGrp="1"/>
          </p:cNvSpPr>
          <p:nvPr>
            <p:ph type="body" idx="1"/>
          </p:nvPr>
        </p:nvSpPr>
        <p:spPr>
          <a:xfrm>
            <a:off x="1270000" y="2730500"/>
            <a:ext cx="10464800" cy="5842000"/>
          </a:xfrm>
          <a:prstGeom prst="rect">
            <a:avLst/>
          </a:prstGeom>
        </p:spPr>
        <p:txBody>
          <a:bodyPr/>
          <a:lstStyle/>
          <a:p>
            <a:pPr marL="422909" indent="-422909" defTabSz="525779">
              <a:spcBef>
                <a:spcPts val="2700"/>
              </a:spcBef>
              <a:buBlip>
                <a:blip r:embed="rId2"/>
              </a:buBlip>
              <a:defRPr sz="3420"/>
            </a:pPr>
            <a:r>
              <a:rPr dirty="0"/>
              <a:t>1. Literature review as </a:t>
            </a:r>
            <a:r>
              <a:rPr lang="it-IT" dirty="0"/>
              <a:t>a </a:t>
            </a:r>
            <a:r>
              <a:rPr dirty="0"/>
              <a:t>‘thing’ - a chapter or</a:t>
            </a:r>
            <a:r>
              <a:rPr lang="it-IT" dirty="0"/>
              <a:t> </a:t>
            </a:r>
            <a:r>
              <a:rPr dirty="0"/>
              <a:t>sections at the beginning of chapters which give background information necessary to understand your own research</a:t>
            </a:r>
          </a:p>
          <a:p>
            <a:pPr marL="422909" indent="-422909" defTabSz="525779">
              <a:spcBef>
                <a:spcPts val="2700"/>
              </a:spcBef>
              <a:buBlip>
                <a:blip r:embed="rId2"/>
              </a:buBlip>
              <a:defRPr sz="3420"/>
            </a:pPr>
            <a:r>
              <a:rPr dirty="0"/>
              <a:t>2. Literature review as an ongoing process that happens throughout </a:t>
            </a:r>
            <a:r>
              <a:rPr lang="it-IT" dirty="0"/>
              <a:t>the </a:t>
            </a:r>
            <a:r>
              <a:rPr lang="it-IT" dirty="0" err="1"/>
              <a:t>doctoral</a:t>
            </a:r>
            <a:r>
              <a:rPr lang="it-IT" dirty="0"/>
              <a:t> </a:t>
            </a:r>
            <a:r>
              <a:rPr lang="it-IT" dirty="0" err="1"/>
              <a:t>journey</a:t>
            </a:r>
            <a:r>
              <a:rPr dirty="0"/>
              <a:t>, and changes in how you do it throughout the different stages of research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1BF2-00C7-9B40-9D2E-35184594E6C8}"/>
              </a:ext>
            </a:extLst>
          </p:cNvPr>
          <p:cNvSpPr>
            <a:spLocks noGrp="1"/>
          </p:cNvSpPr>
          <p:nvPr>
            <p:ph type="title"/>
          </p:nvPr>
        </p:nvSpPr>
        <p:spPr>
          <a:xfrm>
            <a:off x="1270000" y="1092200"/>
            <a:ext cx="10464800" cy="2108200"/>
          </a:xfrm>
        </p:spPr>
        <p:txBody>
          <a:bodyPr/>
          <a:lstStyle/>
          <a:p>
            <a:r>
              <a:rPr lang="en-US" dirty="0"/>
              <a:t>Focusing In</a:t>
            </a:r>
          </a:p>
        </p:txBody>
      </p:sp>
      <p:sp>
        <p:nvSpPr>
          <p:cNvPr id="3" name="Text Placeholder 2">
            <a:extLst>
              <a:ext uri="{FF2B5EF4-FFF2-40B4-BE49-F238E27FC236}">
                <a16:creationId xmlns:a16="http://schemas.microsoft.com/office/drawing/2014/main" id="{77D8A2E1-E92E-3141-9951-4784B96504D7}"/>
              </a:ext>
            </a:extLst>
          </p:cNvPr>
          <p:cNvSpPr>
            <a:spLocks noGrp="1"/>
          </p:cNvSpPr>
          <p:nvPr>
            <p:ph type="body" idx="1"/>
          </p:nvPr>
        </p:nvSpPr>
        <p:spPr/>
        <p:txBody>
          <a:bodyPr/>
          <a:lstStyle/>
          <a:p>
            <a:r>
              <a:rPr lang="en-US" dirty="0"/>
              <a:t>What is the history of research in the field? Where has it come from and why this route?</a:t>
            </a:r>
          </a:p>
          <a:p>
            <a:r>
              <a:rPr lang="en-US" dirty="0"/>
              <a:t>What are the key debates in the field?</a:t>
            </a:r>
          </a:p>
          <a:p>
            <a:r>
              <a:rPr lang="en-US" dirty="0"/>
              <a:t>Who are the key figures in the field and why?</a:t>
            </a:r>
          </a:p>
        </p:txBody>
      </p:sp>
    </p:spTree>
    <p:extLst>
      <p:ext uri="{BB962C8B-B14F-4D97-AF65-F5344CB8AC3E}">
        <p14:creationId xmlns:p14="http://schemas.microsoft.com/office/powerpoint/2010/main" val="238443486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reating a research space…"/>
          <p:cNvSpPr txBox="1">
            <a:spLocks noGrp="1"/>
          </p:cNvSpPr>
          <p:nvPr>
            <p:ph type="title"/>
          </p:nvPr>
        </p:nvSpPr>
        <p:spPr>
          <a:prstGeom prst="rect">
            <a:avLst/>
          </a:prstGeom>
        </p:spPr>
        <p:txBody>
          <a:bodyPr/>
          <a:lstStyle/>
          <a:p>
            <a:pPr defTabSz="414781">
              <a:defRPr sz="5112"/>
            </a:pPr>
            <a:r>
              <a:rPr lang="it-IT" dirty="0"/>
              <a:t>Stage 3 - </a:t>
            </a:r>
            <a:r>
              <a:rPr dirty="0"/>
              <a:t>Creating a research space</a:t>
            </a:r>
          </a:p>
          <a:p>
            <a:pPr defTabSz="414781">
              <a:defRPr sz="5112"/>
            </a:pPr>
            <a:r>
              <a:rPr dirty="0"/>
              <a:t>(CARS)</a:t>
            </a:r>
          </a:p>
        </p:txBody>
      </p:sp>
      <p:sp>
        <p:nvSpPr>
          <p:cNvPr id="169" name="Creates a warrant/mandate for the research (that goes beyond a gap)…"/>
          <p:cNvSpPr txBox="1">
            <a:spLocks noGrp="1"/>
          </p:cNvSpPr>
          <p:nvPr>
            <p:ph type="body" idx="1"/>
          </p:nvPr>
        </p:nvSpPr>
        <p:spPr>
          <a:xfrm>
            <a:off x="975360" y="2407920"/>
            <a:ext cx="11054080" cy="6756400"/>
          </a:xfrm>
          <a:prstGeom prst="rect">
            <a:avLst/>
          </a:prstGeom>
        </p:spPr>
        <p:txBody>
          <a:bodyPr>
            <a:normAutofit/>
          </a:bodyPr>
          <a:lstStyle/>
          <a:p>
            <a:pPr marL="187960" indent="-187960" defTabSz="233679">
              <a:spcBef>
                <a:spcPts val="1200"/>
              </a:spcBef>
              <a:buBlip>
                <a:blip r:embed="rId2"/>
              </a:buBlip>
              <a:defRPr sz="1520"/>
            </a:pPr>
            <a:r>
              <a:rPr lang="en-GB" sz="2200" dirty="0"/>
              <a:t>Creates a warrant/mandate for the research</a:t>
            </a:r>
            <a:br>
              <a:rPr lang="en-GB" sz="2200" dirty="0"/>
            </a:br>
            <a:endParaRPr sz="2200" dirty="0"/>
          </a:p>
          <a:p>
            <a:pPr marL="187960" indent="-187960" defTabSz="233679">
              <a:spcBef>
                <a:spcPts val="1200"/>
              </a:spcBef>
              <a:defRPr sz="1520"/>
            </a:pPr>
            <a:r>
              <a:rPr lang="en-GB" sz="2200" dirty="0"/>
              <a:t>ESTABLISH TERRITORY IN WHICH YOUR WORK IS LOCATED</a:t>
            </a:r>
          </a:p>
          <a:p>
            <a:pPr marL="0" indent="0" defTabSz="233679">
              <a:spcBef>
                <a:spcPts val="1200"/>
              </a:spcBef>
              <a:buNone/>
              <a:defRPr sz="1520"/>
            </a:pPr>
            <a:r>
              <a:rPr lang="it-IT" sz="2200" dirty="0"/>
              <a:t> 		</a:t>
            </a:r>
            <a:r>
              <a:rPr sz="2200" dirty="0"/>
              <a:t>E.g. how does your topic/practice sit within current practice/policy/debate? </a:t>
            </a:r>
            <a:endParaRPr lang="it-IT" sz="2200" dirty="0"/>
          </a:p>
          <a:p>
            <a:pPr marL="0" indent="0" defTabSz="233679">
              <a:spcBef>
                <a:spcPts val="1200"/>
              </a:spcBef>
              <a:buNone/>
              <a:defRPr sz="1520"/>
            </a:pPr>
            <a:r>
              <a:rPr lang="it-IT" sz="2200" dirty="0"/>
              <a:t>		</a:t>
            </a:r>
            <a:r>
              <a:rPr sz="2200" dirty="0"/>
              <a:t>How does your approach contrast with popular opinion/received wisdom? </a:t>
            </a:r>
            <a:br>
              <a:rPr lang="en-GB" sz="2200" dirty="0"/>
            </a:br>
            <a:endParaRPr lang="en-GB" sz="2200" dirty="0"/>
          </a:p>
          <a:p>
            <a:pPr marL="187960" indent="-187960" defTabSz="233679">
              <a:spcBef>
                <a:spcPts val="1200"/>
              </a:spcBef>
              <a:buBlip>
                <a:blip r:embed="rId2"/>
              </a:buBlip>
              <a:defRPr sz="1520"/>
            </a:pPr>
            <a:r>
              <a:rPr lang="en-GB" sz="2200" dirty="0"/>
              <a:t>ESTABLISH A NICHE FOR YOUR RESEARCH (i.e. aesthetic domain)</a:t>
            </a:r>
          </a:p>
          <a:p>
            <a:pPr marL="0" indent="0" defTabSz="233679">
              <a:spcBef>
                <a:spcPts val="1200"/>
              </a:spcBef>
              <a:buNone/>
              <a:defRPr sz="1520"/>
            </a:pPr>
            <a:r>
              <a:rPr lang="en-GB" sz="2200" dirty="0"/>
              <a:t>		Can you make a counter claim to current practice/policy/debate?</a:t>
            </a:r>
          </a:p>
          <a:p>
            <a:pPr marL="0" indent="0" defTabSz="233679">
              <a:spcBef>
                <a:spcPts val="1200"/>
              </a:spcBef>
              <a:buNone/>
              <a:defRPr sz="1520"/>
            </a:pPr>
            <a:r>
              <a:rPr lang="it-IT" sz="2200" dirty="0"/>
              <a:t>		</a:t>
            </a:r>
            <a:r>
              <a:rPr sz="2200" dirty="0"/>
              <a:t>Or a new theoretical take? Point out a contradiction or tension?</a:t>
            </a:r>
          </a:p>
          <a:p>
            <a:pPr marL="0" indent="0" defTabSz="233679">
              <a:spcBef>
                <a:spcPts val="1200"/>
              </a:spcBef>
              <a:buNone/>
              <a:defRPr sz="1520"/>
            </a:pPr>
            <a:r>
              <a:rPr lang="it-IT" sz="2200" dirty="0"/>
              <a:t>		</a:t>
            </a:r>
            <a:r>
              <a:rPr sz="2200" dirty="0"/>
              <a:t>Suggest your research will extend a promising new direction in research</a:t>
            </a:r>
            <a:r>
              <a:rPr lang="it-IT" sz="2200" dirty="0"/>
              <a:t>/</a:t>
            </a:r>
            <a:r>
              <a:rPr sz="2200" dirty="0"/>
              <a:t>practice?</a:t>
            </a:r>
            <a:br>
              <a:rPr lang="it-IT" sz="2200" dirty="0"/>
            </a:br>
            <a:endParaRPr sz="2200" dirty="0"/>
          </a:p>
          <a:p>
            <a:pPr marL="187960" indent="-187960" defTabSz="233679">
              <a:spcBef>
                <a:spcPts val="1200"/>
              </a:spcBef>
              <a:buBlip>
                <a:blip r:embed="rId2"/>
              </a:buBlip>
              <a:defRPr sz="1520"/>
            </a:pPr>
            <a:r>
              <a:rPr sz="2200" dirty="0"/>
              <a:t>FILL THE NICHE YOU HAVE CONSTRUCTED</a:t>
            </a:r>
            <a:r>
              <a:rPr lang="it-IT" sz="2200" dirty="0"/>
              <a:t> </a:t>
            </a:r>
            <a:endParaRPr sz="2200" dirty="0"/>
          </a:p>
          <a:p>
            <a:pPr marL="0" indent="0" defTabSz="233679">
              <a:spcBef>
                <a:spcPts val="1200"/>
              </a:spcBef>
              <a:buNone/>
              <a:defRPr sz="1520"/>
            </a:pPr>
            <a:r>
              <a:rPr lang="it-IT" sz="2200" dirty="0"/>
              <a:t>		</a:t>
            </a:r>
            <a:r>
              <a:rPr sz="2200" dirty="0"/>
              <a:t>Briefly outline what you will do</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B36BA-1A92-CF45-8F0F-24D1F0D526B6}"/>
              </a:ext>
            </a:extLst>
          </p:cNvPr>
          <p:cNvSpPr>
            <a:spLocks noGrp="1"/>
          </p:cNvSpPr>
          <p:nvPr>
            <p:ph type="title"/>
          </p:nvPr>
        </p:nvSpPr>
        <p:spPr/>
        <p:txBody>
          <a:bodyPr/>
          <a:lstStyle/>
          <a:p>
            <a:r>
              <a:rPr lang="en-US" dirty="0"/>
              <a:t>Exercise 2</a:t>
            </a:r>
          </a:p>
        </p:txBody>
      </p:sp>
      <p:sp>
        <p:nvSpPr>
          <p:cNvPr id="3" name="Text Placeholder 2">
            <a:extLst>
              <a:ext uri="{FF2B5EF4-FFF2-40B4-BE49-F238E27FC236}">
                <a16:creationId xmlns:a16="http://schemas.microsoft.com/office/drawing/2014/main" id="{0C1F8DD8-DCE8-DB43-9BB8-E8211FBE1BDC}"/>
              </a:ext>
            </a:extLst>
          </p:cNvPr>
          <p:cNvSpPr>
            <a:spLocks noGrp="1"/>
          </p:cNvSpPr>
          <p:nvPr>
            <p:ph type="body" idx="1"/>
          </p:nvPr>
        </p:nvSpPr>
        <p:spPr/>
        <p:txBody>
          <a:bodyPr/>
          <a:lstStyle/>
          <a:p>
            <a:r>
              <a:rPr lang="en-US" dirty="0"/>
              <a:t>Detect CARS model in the abstract(s)</a:t>
            </a:r>
          </a:p>
        </p:txBody>
      </p:sp>
    </p:spTree>
    <p:extLst>
      <p:ext uri="{BB962C8B-B14F-4D97-AF65-F5344CB8AC3E}">
        <p14:creationId xmlns:p14="http://schemas.microsoft.com/office/powerpoint/2010/main" val="364021944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social media post&#10;&#10;Description automatically generated">
            <a:extLst>
              <a:ext uri="{FF2B5EF4-FFF2-40B4-BE49-F238E27FC236}">
                <a16:creationId xmlns:a16="http://schemas.microsoft.com/office/drawing/2014/main" id="{1F7D2AE4-1266-0E45-B3C9-1AAEC904300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47735" y="0"/>
            <a:ext cx="10709329" cy="9753600"/>
          </a:xfrm>
          <a:prstGeom prst="rect">
            <a:avLst/>
          </a:prstGeom>
        </p:spPr>
      </p:pic>
    </p:spTree>
    <p:extLst>
      <p:ext uri="{BB962C8B-B14F-4D97-AF65-F5344CB8AC3E}">
        <p14:creationId xmlns:p14="http://schemas.microsoft.com/office/powerpoint/2010/main" val="416514220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social media post&#10;&#10;Description automatically generated">
            <a:extLst>
              <a:ext uri="{FF2B5EF4-FFF2-40B4-BE49-F238E27FC236}">
                <a16:creationId xmlns:a16="http://schemas.microsoft.com/office/drawing/2014/main" id="{8502E7D1-5ED8-D44A-ADB3-DBEA4636B163}"/>
              </a:ext>
            </a:extLst>
          </p:cNvPr>
          <p:cNvPicPr/>
          <p:nvPr/>
        </p:nvPicPr>
        <p:blipFill rotWithShape="1">
          <a:blip r:embed="rId2">
            <a:extLst>
              <a:ext uri="{28A0092B-C50C-407E-A947-70E740481C1C}">
                <a14:useLocalDpi xmlns:a14="http://schemas.microsoft.com/office/drawing/2010/main" val="0"/>
              </a:ext>
            </a:extLst>
          </a:blip>
          <a:srcRect l="2457" r="4290"/>
          <a:stretch/>
        </p:blipFill>
        <p:spPr bwMode="auto">
          <a:xfrm>
            <a:off x="1100380" y="0"/>
            <a:ext cx="10616339" cy="9753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863081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335D5-5AA8-FD4F-9E2D-DCB203CF2993}"/>
              </a:ext>
            </a:extLst>
          </p:cNvPr>
          <p:cNvSpPr>
            <a:spLocks noGrp="1"/>
          </p:cNvSpPr>
          <p:nvPr>
            <p:ph type="title"/>
          </p:nvPr>
        </p:nvSpPr>
        <p:spPr>
          <a:xfrm>
            <a:off x="1270000" y="789983"/>
            <a:ext cx="10464800" cy="2108200"/>
          </a:xfrm>
        </p:spPr>
        <p:txBody>
          <a:bodyPr>
            <a:normAutofit/>
          </a:bodyPr>
          <a:lstStyle/>
          <a:p>
            <a:r>
              <a:rPr lang="en-US" sz="4200" dirty="0"/>
              <a:t>Establishing a research niche: specific terminology</a:t>
            </a:r>
          </a:p>
        </p:txBody>
      </p:sp>
      <p:pic>
        <p:nvPicPr>
          <p:cNvPr id="5" name="Picture 4">
            <a:extLst>
              <a:ext uri="{FF2B5EF4-FFF2-40B4-BE49-F238E27FC236}">
                <a16:creationId xmlns:a16="http://schemas.microsoft.com/office/drawing/2014/main" id="{ED60C57F-30CF-034A-814D-883DF05FEC50}"/>
              </a:ext>
            </a:extLst>
          </p:cNvPr>
          <p:cNvPicPr>
            <a:picLocks noChangeAspect="1"/>
          </p:cNvPicPr>
          <p:nvPr/>
        </p:nvPicPr>
        <p:blipFill rotWithShape="1">
          <a:blip r:embed="rId2">
            <a:extLst>
              <a:ext uri="{28A0092B-C50C-407E-A947-70E740481C1C}">
                <a14:useLocalDpi xmlns:a14="http://schemas.microsoft.com/office/drawing/2010/main" val="0"/>
              </a:ext>
            </a:extLst>
          </a:blip>
          <a:srcRect b="7500"/>
          <a:stretch/>
        </p:blipFill>
        <p:spPr>
          <a:xfrm>
            <a:off x="2299661" y="2560389"/>
            <a:ext cx="8841582" cy="6403228"/>
          </a:xfrm>
          <a:prstGeom prst="rect">
            <a:avLst/>
          </a:prstGeom>
        </p:spPr>
      </p:pic>
    </p:spTree>
    <p:extLst>
      <p:ext uri="{BB962C8B-B14F-4D97-AF65-F5344CB8AC3E}">
        <p14:creationId xmlns:p14="http://schemas.microsoft.com/office/powerpoint/2010/main" val="10062446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Authority problems"/>
          <p:cNvSpPr txBox="1">
            <a:spLocks noGrp="1"/>
          </p:cNvSpPr>
          <p:nvPr>
            <p:ph type="title"/>
          </p:nvPr>
        </p:nvSpPr>
        <p:spPr>
          <a:xfrm>
            <a:off x="1270000" y="1092200"/>
            <a:ext cx="10464800" cy="2108200"/>
          </a:xfrm>
          <a:prstGeom prst="rect">
            <a:avLst/>
          </a:prstGeom>
        </p:spPr>
        <p:txBody>
          <a:bodyPr>
            <a:normAutofit fontScale="90000"/>
          </a:bodyPr>
          <a:lstStyle/>
          <a:p>
            <a:r>
              <a:rPr lang="en-GB" dirty="0"/>
              <a:t>Stage 4 – Developing your authorial voice</a:t>
            </a:r>
            <a:endParaRPr dirty="0"/>
          </a:p>
        </p:txBody>
      </p:sp>
      <p:sp>
        <p:nvSpPr>
          <p:cNvPr id="175" name="Thomson and Kamler (2017)…"/>
          <p:cNvSpPr txBox="1">
            <a:spLocks noGrp="1"/>
          </p:cNvSpPr>
          <p:nvPr>
            <p:ph type="body" idx="1"/>
          </p:nvPr>
        </p:nvSpPr>
        <p:spPr>
          <a:xfrm>
            <a:off x="1254502" y="3200400"/>
            <a:ext cx="10464800" cy="5842000"/>
          </a:xfrm>
          <a:prstGeom prst="rect">
            <a:avLst/>
          </a:prstGeom>
        </p:spPr>
        <p:txBody>
          <a:bodyPr>
            <a:normAutofit lnSpcReduction="10000"/>
          </a:bodyPr>
          <a:lstStyle/>
          <a:p>
            <a:pPr marL="0" indent="0">
              <a:buNone/>
            </a:pPr>
            <a:r>
              <a:rPr lang="en-GB" i="1" dirty="0"/>
              <a:t>‘“Voice” doesn’t just refer to spoken words: it also implies the sense of a communicating presence behind written words. Without even using “I” or explicitly introducing the self, the choice, sequence, and rhythm of words establishes a witnessing evaluating presence. Largely because of voice, some writing magnetically commands attention – you can’t help but keep reading’. </a:t>
            </a:r>
          </a:p>
          <a:p>
            <a:pPr marL="0" indent="0">
              <a:buNone/>
            </a:pPr>
            <a:r>
              <a:rPr lang="en-GB" dirty="0"/>
              <a:t>(Kirin Narayan, 2012, quoted in Thomson, 2013)</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What is wrong with...?"/>
          <p:cNvSpPr txBox="1">
            <a:spLocks noGrp="1"/>
          </p:cNvSpPr>
          <p:nvPr>
            <p:ph type="title"/>
          </p:nvPr>
        </p:nvSpPr>
        <p:spPr>
          <a:prstGeom prst="rect">
            <a:avLst/>
          </a:prstGeom>
        </p:spPr>
        <p:txBody>
          <a:bodyPr/>
          <a:lstStyle/>
          <a:p>
            <a:r>
              <a:t>What is wrong with...?</a:t>
            </a:r>
          </a:p>
        </p:txBody>
      </p:sp>
      <p:sp>
        <p:nvSpPr>
          <p:cNvPr id="201" name="Literature review as:…"/>
          <p:cNvSpPr txBox="1">
            <a:spLocks noGrp="1"/>
          </p:cNvSpPr>
          <p:nvPr>
            <p:ph type="body" idx="1"/>
          </p:nvPr>
        </p:nvSpPr>
        <p:spPr>
          <a:xfrm>
            <a:off x="1363503" y="2603855"/>
            <a:ext cx="10277794" cy="6057545"/>
          </a:xfrm>
          <a:prstGeom prst="rect">
            <a:avLst/>
          </a:prstGeom>
        </p:spPr>
        <p:txBody>
          <a:bodyPr>
            <a:normAutofit/>
          </a:bodyPr>
          <a:lstStyle/>
          <a:p>
            <a:pPr marL="0" indent="0" defTabSz="543305">
              <a:spcBef>
                <a:spcPts val="2700"/>
              </a:spcBef>
              <a:buSzTx/>
              <a:buNone/>
              <a:defRPr sz="3534"/>
            </a:pPr>
            <a:r>
              <a:rPr dirty="0"/>
              <a:t>Literature review as:</a:t>
            </a:r>
            <a:endParaRPr lang="it-IT" dirty="0"/>
          </a:p>
          <a:p>
            <a:pPr marL="437006" indent="-437006" defTabSz="543305">
              <a:spcBef>
                <a:spcPts val="2700"/>
              </a:spcBef>
              <a:defRPr sz="3534"/>
            </a:pPr>
            <a:r>
              <a:rPr lang="en-GB" dirty="0"/>
              <a:t>Buds on the family tree</a:t>
            </a:r>
          </a:p>
          <a:p>
            <a:pPr marL="437006" indent="-437006" defTabSz="543305">
              <a:spcBef>
                <a:spcPts val="2700"/>
              </a:spcBef>
              <a:buBlip>
                <a:blip r:embed="rId2"/>
              </a:buBlip>
              <a:defRPr sz="3534"/>
            </a:pPr>
            <a:r>
              <a:rPr lang="it-IT" dirty="0"/>
              <a:t>A</a:t>
            </a:r>
            <a:r>
              <a:rPr dirty="0"/>
              <a:t> series of summaries e.g. 'X says.... Y says ....'</a:t>
            </a:r>
          </a:p>
          <a:p>
            <a:pPr marL="437006" indent="-437006" defTabSz="543305">
              <a:spcBef>
                <a:spcPts val="2700"/>
              </a:spcBef>
              <a:buBlip>
                <a:blip r:embed="rId2"/>
              </a:buBlip>
              <a:defRPr sz="3534"/>
            </a:pPr>
            <a:r>
              <a:rPr dirty="0"/>
              <a:t>Summaries followed by personal opinion e.g. 'They say, I say</a:t>
            </a:r>
            <a:r>
              <a:rPr lang="en-GB" dirty="0"/>
              <a:t>’</a:t>
            </a:r>
            <a:endParaRPr lang="it-IT" dirty="0"/>
          </a:p>
          <a:p>
            <a:pPr marL="437006" indent="-437006" defTabSz="543305">
              <a:spcBef>
                <a:spcPts val="2700"/>
              </a:spcBef>
              <a:buBlip>
                <a:blip r:embed="rId2"/>
              </a:buBlip>
              <a:defRPr sz="3534"/>
            </a:pPr>
            <a:r>
              <a:rPr lang="it-IT" dirty="0" err="1"/>
              <a:t>Quotomania</a:t>
            </a:r>
            <a:r>
              <a:rPr dirty="0"/>
              <a:t>/the 'quote dump</a:t>
            </a:r>
            <a:r>
              <a:rPr lang="en-GB" dirty="0"/>
              <a:t>’</a:t>
            </a:r>
            <a:r>
              <a:rPr lang="it-IT" dirty="0"/>
              <a:t> </a:t>
            </a:r>
          </a:p>
          <a:p>
            <a:pPr marL="437006" indent="-437006" defTabSz="543305">
              <a:spcBef>
                <a:spcPts val="2700"/>
              </a:spcBef>
              <a:defRPr sz="3534"/>
            </a:pPr>
            <a:r>
              <a:rPr lang="en-GB" dirty="0"/>
              <a:t>The ‘invisible’ researcher</a:t>
            </a:r>
          </a:p>
        </p:txBody>
      </p:sp>
    </p:spTree>
    <p:extLst>
      <p:ext uri="{BB962C8B-B14F-4D97-AF65-F5344CB8AC3E}">
        <p14:creationId xmlns:p14="http://schemas.microsoft.com/office/powerpoint/2010/main" val="39019958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New buds on the family tree"/>
          <p:cNvSpPr txBox="1">
            <a:spLocks noGrp="1"/>
          </p:cNvSpPr>
          <p:nvPr>
            <p:ph type="title"/>
          </p:nvPr>
        </p:nvSpPr>
        <p:spPr>
          <a:prstGeom prst="rect">
            <a:avLst/>
          </a:prstGeom>
        </p:spPr>
        <p:txBody>
          <a:bodyPr>
            <a:normAutofit fontScale="90000"/>
          </a:bodyPr>
          <a:lstStyle>
            <a:lvl1pPr defTabSz="543305">
              <a:defRPr sz="6696"/>
            </a:lvl1pPr>
          </a:lstStyle>
          <a:p>
            <a:r>
              <a:t>New buds on the family tree</a:t>
            </a:r>
          </a:p>
        </p:txBody>
      </p:sp>
      <p:sp>
        <p:nvSpPr>
          <p:cNvPr id="181" name="Listing people/broad areas of research for being important to your work without saying why - announcing your influences without explaining why they are influential…"/>
          <p:cNvSpPr txBox="1">
            <a:spLocks noGrp="1"/>
          </p:cNvSpPr>
          <p:nvPr>
            <p:ph type="body" idx="1"/>
          </p:nvPr>
        </p:nvSpPr>
        <p:spPr>
          <a:prstGeom prst="rect">
            <a:avLst/>
          </a:prstGeom>
        </p:spPr>
        <p:txBody>
          <a:bodyPr/>
          <a:lstStyle/>
          <a:p>
            <a:pPr>
              <a:buBlip>
                <a:blip r:embed="rId2"/>
              </a:buBlip>
            </a:pPr>
            <a:r>
              <a:t>Listing people/broad areas of research for being important to your work without saying why - announcing your influences without explaining why they are influential</a:t>
            </a:r>
          </a:p>
          <a:p>
            <a:pPr>
              <a:buBlip>
                <a:blip r:embed="rId2"/>
              </a:buBlip>
            </a:pPr>
            <a:r>
              <a:t>Writing all about yourself and inserting unexplained citations to satisfy the literature review part</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He said, she said...’"/>
          <p:cNvSpPr txBox="1">
            <a:spLocks noGrp="1"/>
          </p:cNvSpPr>
          <p:nvPr>
            <p:ph type="title"/>
          </p:nvPr>
        </p:nvSpPr>
        <p:spPr>
          <a:prstGeom prst="rect">
            <a:avLst/>
          </a:prstGeom>
        </p:spPr>
        <p:txBody>
          <a:bodyPr/>
          <a:lstStyle/>
          <a:p>
            <a:r>
              <a:t>‘He said, she said...’</a:t>
            </a:r>
          </a:p>
        </p:txBody>
      </p:sp>
      <p:sp>
        <p:nvSpPr>
          <p:cNvPr id="178" name="Every sentence begins with a name: ‘X says this, Y says this’.…"/>
          <p:cNvSpPr txBox="1">
            <a:spLocks noGrp="1"/>
          </p:cNvSpPr>
          <p:nvPr>
            <p:ph type="body" idx="1"/>
          </p:nvPr>
        </p:nvSpPr>
        <p:spPr>
          <a:prstGeom prst="rect">
            <a:avLst/>
          </a:prstGeom>
        </p:spPr>
        <p:txBody>
          <a:bodyPr/>
          <a:lstStyle/>
          <a:p>
            <a:pPr marL="460502" indent="-460502" defTabSz="572516">
              <a:spcBef>
                <a:spcPts val="2900"/>
              </a:spcBef>
              <a:defRPr sz="3724"/>
            </a:pPr>
            <a:r>
              <a:rPr lang="en-GB" dirty="0"/>
              <a:t>Adding more and more ideas without making a judgement or connection to your own study</a:t>
            </a:r>
          </a:p>
          <a:p>
            <a:pPr marL="460502" indent="-460502" defTabSz="572516">
              <a:spcBef>
                <a:spcPts val="2900"/>
              </a:spcBef>
              <a:defRPr sz="3724"/>
            </a:pPr>
            <a:r>
              <a:rPr dirty="0"/>
              <a:t>Every sentence begins with a name: ‘X says this, Y says this’.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NB Lit Rev here means review of both existing writing and practice, as appropriate to your project…"/>
          <p:cNvSpPr txBox="1">
            <a:spLocks noGrp="1"/>
          </p:cNvSpPr>
          <p:nvPr>
            <p:ph type="body" idx="1"/>
          </p:nvPr>
        </p:nvSpPr>
        <p:spPr>
          <a:xfrm>
            <a:off x="804297" y="2262751"/>
            <a:ext cx="11396205" cy="7072821"/>
          </a:xfrm>
          <a:prstGeom prst="rect">
            <a:avLst/>
          </a:prstGeom>
        </p:spPr>
        <p:txBody>
          <a:bodyPr>
            <a:normAutofit fontScale="92500" lnSpcReduction="10000"/>
          </a:bodyPr>
          <a:lstStyle/>
          <a:p>
            <a:pPr marL="328929" indent="-328929" defTabSz="408940">
              <a:spcBef>
                <a:spcPts val="2100"/>
              </a:spcBef>
              <a:buBlip>
                <a:blip r:embed="rId2"/>
              </a:buBlip>
              <a:defRPr sz="2660"/>
            </a:pPr>
            <a:endParaRPr lang="it-IT" dirty="0"/>
          </a:p>
          <a:p>
            <a:pPr marL="328929" indent="-328929" defTabSz="408940">
              <a:spcBef>
                <a:spcPts val="2100"/>
              </a:spcBef>
              <a:buBlip>
                <a:blip r:embed="rId2"/>
              </a:buBlip>
              <a:defRPr sz="2660"/>
            </a:pPr>
            <a:r>
              <a:rPr dirty="0"/>
              <a:t>Lit </a:t>
            </a:r>
            <a:r>
              <a:rPr lang="it-IT" dirty="0" err="1"/>
              <a:t>r</a:t>
            </a:r>
            <a:r>
              <a:rPr dirty="0" err="1"/>
              <a:t>ev</a:t>
            </a:r>
            <a:r>
              <a:rPr lang="it-IT" dirty="0"/>
              <a:t> in </a:t>
            </a:r>
            <a:r>
              <a:rPr lang="it-IT" dirty="0" err="1"/>
              <a:t>practice-based</a:t>
            </a:r>
            <a:r>
              <a:rPr lang="it-IT" dirty="0"/>
              <a:t> </a:t>
            </a:r>
            <a:r>
              <a:rPr lang="it-IT" dirty="0" err="1"/>
              <a:t>artistic</a:t>
            </a:r>
            <a:r>
              <a:rPr lang="it-IT" dirty="0"/>
              <a:t> </a:t>
            </a:r>
            <a:r>
              <a:rPr lang="it-IT" dirty="0" err="1"/>
              <a:t>research</a:t>
            </a:r>
            <a:r>
              <a:rPr dirty="0"/>
              <a:t> means review of both existing writing and practice, as appropriate to your project</a:t>
            </a:r>
          </a:p>
          <a:p>
            <a:pPr marL="328929" indent="-328929" defTabSz="408940">
              <a:spcBef>
                <a:spcPts val="2100"/>
              </a:spcBef>
              <a:buBlip>
                <a:blip r:embed="rId2"/>
              </a:buBlip>
              <a:defRPr sz="2660"/>
            </a:pPr>
            <a:r>
              <a:rPr dirty="0"/>
              <a:t>Written literature review materials can come from sometimes contested</a:t>
            </a:r>
            <a:r>
              <a:rPr lang="it-IT" dirty="0"/>
              <a:t> </a:t>
            </a:r>
            <a:r>
              <a:rPr dirty="0"/>
              <a:t>sources, as long as you give a clear reason for their use and handle them with appropriate care </a:t>
            </a:r>
            <a:r>
              <a:rPr lang="it-IT" dirty="0"/>
              <a:t> </a:t>
            </a:r>
          </a:p>
          <a:p>
            <a:pPr marL="0" indent="0" defTabSz="408940">
              <a:spcBef>
                <a:spcPts val="2100"/>
              </a:spcBef>
              <a:buNone/>
              <a:defRPr sz="2660"/>
            </a:pPr>
            <a:r>
              <a:rPr lang="it-IT" dirty="0"/>
              <a:t>Some </a:t>
            </a:r>
            <a:r>
              <a:rPr lang="it-IT" dirty="0" err="1"/>
              <a:t>examples</a:t>
            </a:r>
            <a:r>
              <a:rPr lang="it-IT" dirty="0"/>
              <a:t>:</a:t>
            </a:r>
          </a:p>
          <a:p>
            <a:pPr marL="328929" indent="-328929" defTabSz="408940">
              <a:spcBef>
                <a:spcPts val="2100"/>
              </a:spcBef>
              <a:defRPr sz="2660"/>
            </a:pPr>
            <a:r>
              <a:rPr lang="it-IT" dirty="0" err="1"/>
              <a:t>Sources</a:t>
            </a:r>
            <a:r>
              <a:rPr lang="it-IT" dirty="0"/>
              <a:t> </a:t>
            </a:r>
            <a:r>
              <a:rPr lang="it-IT" dirty="0" err="1"/>
              <a:t>outside</a:t>
            </a:r>
            <a:r>
              <a:rPr lang="it-IT" dirty="0"/>
              <a:t> of </a:t>
            </a:r>
            <a:r>
              <a:rPr lang="it-IT" dirty="0" err="1"/>
              <a:t>peer</a:t>
            </a:r>
            <a:r>
              <a:rPr lang="it-IT" dirty="0"/>
              <a:t> </a:t>
            </a:r>
            <a:r>
              <a:rPr lang="it-IT" dirty="0" err="1"/>
              <a:t>reviewed</a:t>
            </a:r>
            <a:r>
              <a:rPr lang="it-IT" dirty="0"/>
              <a:t> </a:t>
            </a:r>
            <a:r>
              <a:rPr lang="it-IT" dirty="0" err="1"/>
              <a:t>academia</a:t>
            </a:r>
            <a:r>
              <a:rPr lang="it-IT" dirty="0"/>
              <a:t> (e.g. music </a:t>
            </a:r>
            <a:r>
              <a:rPr lang="it-IT" dirty="0" err="1"/>
              <a:t>scores</a:t>
            </a:r>
            <a:r>
              <a:rPr lang="it-IT" dirty="0"/>
              <a:t>, </a:t>
            </a:r>
            <a:r>
              <a:rPr lang="it-IT" dirty="0" err="1"/>
              <a:t>exhibition</a:t>
            </a:r>
            <a:r>
              <a:rPr lang="it-IT" dirty="0"/>
              <a:t> </a:t>
            </a:r>
            <a:r>
              <a:rPr lang="it-IT" dirty="0" err="1"/>
              <a:t>catalogues</a:t>
            </a:r>
            <a:r>
              <a:rPr lang="it-IT" dirty="0"/>
              <a:t>); </a:t>
            </a:r>
          </a:p>
          <a:p>
            <a:pPr marL="328929" indent="-328929" defTabSz="408940">
              <a:spcBef>
                <a:spcPts val="2100"/>
              </a:spcBef>
              <a:defRPr sz="2660"/>
            </a:pPr>
            <a:r>
              <a:rPr lang="it-IT" dirty="0" err="1"/>
              <a:t>Trade</a:t>
            </a:r>
            <a:r>
              <a:rPr lang="it-IT" dirty="0"/>
              <a:t> </a:t>
            </a:r>
            <a:r>
              <a:rPr lang="it-IT" dirty="0" err="1"/>
              <a:t>journals</a:t>
            </a:r>
            <a:r>
              <a:rPr lang="it-IT" dirty="0"/>
              <a:t> for </a:t>
            </a:r>
            <a:r>
              <a:rPr lang="it-IT" dirty="0" err="1"/>
              <a:t>descriptions</a:t>
            </a:r>
            <a:r>
              <a:rPr lang="it-IT" dirty="0"/>
              <a:t> of </a:t>
            </a:r>
            <a:r>
              <a:rPr lang="it-IT" dirty="0" err="1"/>
              <a:t>practice</a:t>
            </a:r>
            <a:r>
              <a:rPr lang="it-IT" dirty="0"/>
              <a:t>/</a:t>
            </a:r>
            <a:r>
              <a:rPr lang="it-IT" dirty="0" err="1"/>
              <a:t>descriptions</a:t>
            </a:r>
            <a:r>
              <a:rPr lang="it-IT" dirty="0"/>
              <a:t> of </a:t>
            </a:r>
            <a:r>
              <a:rPr lang="it-IT" dirty="0" err="1"/>
              <a:t>debates</a:t>
            </a:r>
            <a:r>
              <a:rPr lang="it-IT" dirty="0"/>
              <a:t>;</a:t>
            </a:r>
          </a:p>
          <a:p>
            <a:pPr marL="328929" indent="-328929" defTabSz="408940">
              <a:spcBef>
                <a:spcPts val="2100"/>
              </a:spcBef>
              <a:defRPr sz="2660"/>
            </a:pPr>
            <a:r>
              <a:rPr lang="it-IT" dirty="0"/>
              <a:t>Web </a:t>
            </a:r>
            <a:r>
              <a:rPr lang="it-IT" dirty="0" err="1"/>
              <a:t>sources</a:t>
            </a:r>
            <a:r>
              <a:rPr lang="it-IT" dirty="0"/>
              <a:t> for </a:t>
            </a:r>
            <a:r>
              <a:rPr lang="it-IT" dirty="0" err="1"/>
              <a:t>describing</a:t>
            </a:r>
            <a:r>
              <a:rPr lang="it-IT" dirty="0"/>
              <a:t> new </a:t>
            </a:r>
            <a:r>
              <a:rPr lang="it-IT" dirty="0" err="1"/>
              <a:t>phenomena</a:t>
            </a:r>
            <a:r>
              <a:rPr lang="it-IT" dirty="0"/>
              <a:t> </a:t>
            </a:r>
            <a:r>
              <a:rPr lang="it-IT" dirty="0" err="1"/>
              <a:t>that</a:t>
            </a:r>
            <a:r>
              <a:rPr lang="it-IT" dirty="0"/>
              <a:t> </a:t>
            </a:r>
            <a:r>
              <a:rPr lang="it-IT" dirty="0" err="1"/>
              <a:t>might</a:t>
            </a:r>
            <a:r>
              <a:rPr lang="it-IT" dirty="0"/>
              <a:t> </a:t>
            </a:r>
            <a:r>
              <a:rPr lang="it-IT" dirty="0" err="1"/>
              <a:t>not</a:t>
            </a:r>
            <a:r>
              <a:rPr lang="it-IT" dirty="0"/>
              <a:t> </a:t>
            </a:r>
            <a:r>
              <a:rPr lang="it-IT" dirty="0" err="1"/>
              <a:t>have</a:t>
            </a:r>
            <a:r>
              <a:rPr lang="it-IT" dirty="0"/>
              <a:t> made </a:t>
            </a:r>
            <a:r>
              <a:rPr lang="it-IT" dirty="0" err="1"/>
              <a:t>it</a:t>
            </a:r>
            <a:r>
              <a:rPr lang="it-IT" dirty="0"/>
              <a:t> </a:t>
            </a:r>
            <a:r>
              <a:rPr lang="it-IT" dirty="0" err="1"/>
              <a:t>yet</a:t>
            </a:r>
            <a:r>
              <a:rPr lang="it-IT" dirty="0"/>
              <a:t> </a:t>
            </a:r>
            <a:r>
              <a:rPr lang="it-IT" dirty="0" err="1"/>
              <a:t>into</a:t>
            </a:r>
            <a:r>
              <a:rPr lang="it-IT" dirty="0"/>
              <a:t> </a:t>
            </a:r>
            <a:r>
              <a:rPr lang="it-IT" dirty="0" err="1"/>
              <a:t>academic</a:t>
            </a:r>
            <a:r>
              <a:rPr lang="it-IT" dirty="0"/>
              <a:t> </a:t>
            </a:r>
            <a:r>
              <a:rPr lang="it-IT" dirty="0" err="1"/>
              <a:t>discussions</a:t>
            </a:r>
            <a:r>
              <a:rPr lang="it-IT" dirty="0"/>
              <a:t> (e.g. blogs, social media);</a:t>
            </a:r>
          </a:p>
          <a:p>
            <a:pPr marL="328929" indent="-328929" defTabSz="408940">
              <a:spcBef>
                <a:spcPts val="2100"/>
              </a:spcBef>
              <a:defRPr sz="2660"/>
            </a:pPr>
            <a:r>
              <a:rPr lang="it-IT" dirty="0" err="1"/>
              <a:t>Sources</a:t>
            </a:r>
            <a:r>
              <a:rPr lang="it-IT" dirty="0"/>
              <a:t> </a:t>
            </a:r>
            <a:r>
              <a:rPr lang="it-IT" dirty="0" err="1"/>
              <a:t>showing</a:t>
            </a:r>
            <a:r>
              <a:rPr lang="it-IT" dirty="0"/>
              <a:t> </a:t>
            </a:r>
            <a:r>
              <a:rPr lang="it-IT" dirty="0" err="1"/>
              <a:t>how</a:t>
            </a:r>
            <a:r>
              <a:rPr lang="it-IT" dirty="0"/>
              <a:t> </a:t>
            </a:r>
            <a:r>
              <a:rPr lang="it-IT" dirty="0" err="1"/>
              <a:t>terms</a:t>
            </a:r>
            <a:r>
              <a:rPr lang="it-IT" dirty="0"/>
              <a:t> or </a:t>
            </a:r>
            <a:r>
              <a:rPr lang="it-IT" dirty="0" err="1"/>
              <a:t>practices</a:t>
            </a:r>
            <a:r>
              <a:rPr lang="it-IT" dirty="0"/>
              <a:t> are </a:t>
            </a:r>
            <a:r>
              <a:rPr lang="it-IT" dirty="0" err="1"/>
              <a:t>described</a:t>
            </a:r>
            <a:r>
              <a:rPr lang="it-IT" dirty="0"/>
              <a:t> in </a:t>
            </a:r>
            <a:r>
              <a:rPr lang="it-IT" dirty="0" err="1"/>
              <a:t>professional</a:t>
            </a:r>
            <a:r>
              <a:rPr lang="it-IT" dirty="0"/>
              <a:t> </a:t>
            </a:r>
            <a:r>
              <a:rPr lang="it-IT" dirty="0" err="1"/>
              <a:t>domains</a:t>
            </a:r>
            <a:r>
              <a:rPr lang="it-IT" dirty="0"/>
              <a:t> or </a:t>
            </a:r>
            <a:r>
              <a:rPr lang="it-IT" dirty="0" err="1"/>
              <a:t>lay</a:t>
            </a:r>
            <a:r>
              <a:rPr lang="it-IT" dirty="0"/>
              <a:t> </a:t>
            </a:r>
            <a:r>
              <a:rPr lang="it-IT" dirty="0" err="1"/>
              <a:t>person</a:t>
            </a:r>
            <a:r>
              <a:rPr lang="it-IT" dirty="0"/>
              <a:t>/public/</a:t>
            </a:r>
            <a:r>
              <a:rPr lang="it-IT" dirty="0" err="1"/>
              <a:t>minority</a:t>
            </a:r>
            <a:r>
              <a:rPr lang="it-IT" dirty="0"/>
              <a:t>/</a:t>
            </a:r>
            <a:r>
              <a:rPr lang="it-IT" dirty="0" err="1"/>
              <a:t>niche</a:t>
            </a:r>
            <a:r>
              <a:rPr lang="it-IT" dirty="0"/>
              <a:t> </a:t>
            </a:r>
            <a:r>
              <a:rPr lang="it-IT" dirty="0" err="1"/>
              <a:t>group</a:t>
            </a:r>
            <a:r>
              <a:rPr lang="it-IT" dirty="0"/>
              <a:t> </a:t>
            </a:r>
            <a:r>
              <a:rPr lang="it-IT" dirty="0" err="1"/>
              <a:t>understandings</a:t>
            </a:r>
            <a:endParaRPr lang="it-IT" dirty="0"/>
          </a:p>
          <a:p>
            <a:pPr marL="328929" indent="-328929" defTabSz="408940">
              <a:spcBef>
                <a:spcPts val="2100"/>
              </a:spcBef>
              <a:buBlip>
                <a:blip r:embed="rId2"/>
              </a:buBlip>
              <a:defRPr sz="2660"/>
            </a:pPr>
            <a:endParaRPr lang="it-IT" dirty="0"/>
          </a:p>
        </p:txBody>
      </p:sp>
      <p:sp>
        <p:nvSpPr>
          <p:cNvPr id="4" name="Content of background chapters (May or may not be in the lit rev)">
            <a:extLst>
              <a:ext uri="{FF2B5EF4-FFF2-40B4-BE49-F238E27FC236}">
                <a16:creationId xmlns:a16="http://schemas.microsoft.com/office/drawing/2014/main" id="{59E451B2-AF0E-E447-8308-A793883E9FAE}"/>
              </a:ext>
            </a:extLst>
          </p:cNvPr>
          <p:cNvSpPr txBox="1">
            <a:spLocks/>
          </p:cNvSpPr>
          <p:nvPr/>
        </p:nvSpPr>
        <p:spPr>
          <a:xfrm>
            <a:off x="804297" y="913536"/>
            <a:ext cx="11396205" cy="1504199"/>
          </a:xfrm>
          <a:prstGeom prst="rect">
            <a:avLst/>
          </a:prstGeom>
        </p:spPr>
        <p:txBody>
          <a:bodyPr/>
          <a:lstStyle>
            <a:lvl1pPr marL="0" marR="0" indent="0" algn="l" defTabSz="414781" latinLnBrk="0">
              <a:lnSpc>
                <a:spcPct val="100000"/>
              </a:lnSpc>
              <a:spcBef>
                <a:spcPts val="0"/>
              </a:spcBef>
              <a:spcAft>
                <a:spcPts val="0"/>
              </a:spcAft>
              <a:buClrTx/>
              <a:buSzTx/>
              <a:buFontTx/>
              <a:buNone/>
              <a:tabLst/>
              <a:defRPr sz="5112" b="0" i="0" u="none" strike="noStrike" cap="none" spc="0" baseline="0">
                <a:ln>
                  <a:noFill/>
                </a:ln>
                <a:solidFill>
                  <a:srgbClr val="3E231A"/>
                </a:solidFill>
                <a:uFillTx/>
                <a:latin typeface="+mn-lt"/>
                <a:ea typeface="+mn-ea"/>
                <a:cs typeface="+mn-cs"/>
                <a:sym typeface="Papyrus"/>
              </a:defRPr>
            </a:lvl1pPr>
            <a:lvl2pPr marL="0" marR="0" indent="2286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2pPr>
            <a:lvl3pPr marL="0" marR="0" indent="4572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3pPr>
            <a:lvl4pPr marL="0" marR="0" indent="6858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4pPr>
            <a:lvl5pPr marL="0" marR="0" indent="9144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5pPr>
            <a:lvl6pPr marL="0" marR="0" indent="11430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6pPr>
            <a:lvl7pPr marL="0" marR="0" indent="13716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7pPr>
            <a:lvl8pPr marL="0" marR="0" indent="16002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8pPr>
            <a:lvl9pPr marL="0" marR="0" indent="18288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9pPr>
          </a:lstStyle>
          <a:p>
            <a:pPr hangingPunct="1"/>
            <a:r>
              <a:rPr lang="en-GB" sz="4800" dirty="0"/>
              <a:t>Disclaimer for practice-based artistic researchers: not only scholarly writing…</a:t>
            </a:r>
          </a:p>
        </p:txBody>
      </p:sp>
    </p:spTree>
    <p:extLst>
      <p:ext uri="{BB962C8B-B14F-4D97-AF65-F5344CB8AC3E}">
        <p14:creationId xmlns:p14="http://schemas.microsoft.com/office/powerpoint/2010/main" val="422525075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Quotomania’"/>
          <p:cNvSpPr txBox="1">
            <a:spLocks noGrp="1"/>
          </p:cNvSpPr>
          <p:nvPr>
            <p:ph type="title"/>
          </p:nvPr>
        </p:nvSpPr>
        <p:spPr>
          <a:xfrm>
            <a:off x="1270000" y="546100"/>
            <a:ext cx="10464800" cy="2108200"/>
          </a:xfrm>
          <a:prstGeom prst="rect">
            <a:avLst/>
          </a:prstGeom>
        </p:spPr>
        <p:txBody>
          <a:bodyPr/>
          <a:lstStyle/>
          <a:p>
            <a:r>
              <a:t>‘Quotomania’</a:t>
            </a:r>
          </a:p>
        </p:txBody>
      </p:sp>
      <p:sp>
        <p:nvSpPr>
          <p:cNvPr id="184" name="Embroidery/collage - using phrases out of context…"/>
          <p:cNvSpPr txBox="1">
            <a:spLocks noGrp="1"/>
          </p:cNvSpPr>
          <p:nvPr>
            <p:ph type="body" idx="1"/>
          </p:nvPr>
        </p:nvSpPr>
        <p:spPr>
          <a:prstGeom prst="rect">
            <a:avLst/>
          </a:prstGeom>
        </p:spPr>
        <p:txBody>
          <a:bodyPr/>
          <a:lstStyle/>
          <a:p>
            <a:pPr marL="296036" indent="-296036" defTabSz="368045">
              <a:spcBef>
                <a:spcPts val="1800"/>
              </a:spcBef>
              <a:buBlip>
                <a:blip r:embed="rId2"/>
              </a:buBlip>
              <a:defRPr sz="2394"/>
            </a:pPr>
            <a:r>
              <a:rPr dirty="0"/>
              <a:t>Embroidery/collage - using phrases out of context</a:t>
            </a:r>
          </a:p>
          <a:p>
            <a:pPr marL="296036" indent="-296036" defTabSz="368045">
              <a:spcBef>
                <a:spcPts val="1800"/>
              </a:spcBef>
              <a:buBlip>
                <a:blip r:embed="rId2"/>
              </a:buBlip>
              <a:defRPr sz="2394"/>
            </a:pPr>
            <a:r>
              <a:rPr dirty="0"/>
              <a:t>The quote dump or the ‘hit and run’ quotation - quote is left to speak for itself without making a case for its relevance to your argument</a:t>
            </a:r>
          </a:p>
          <a:p>
            <a:pPr marL="296036" indent="-296036" defTabSz="368045">
              <a:spcBef>
                <a:spcPts val="1800"/>
              </a:spcBef>
              <a:buBlip>
                <a:blip r:embed="rId2"/>
              </a:buBlip>
              <a:defRPr sz="2394"/>
            </a:pPr>
            <a:r>
              <a:rPr dirty="0"/>
              <a:t>Instead, aim</a:t>
            </a:r>
            <a:r>
              <a:rPr lang="it-IT" dirty="0" err="1"/>
              <a:t>ing</a:t>
            </a:r>
            <a:r>
              <a:rPr dirty="0"/>
              <a:t> for the quotation sandwich: introduction, quotation, explanation</a:t>
            </a:r>
          </a:p>
          <a:p>
            <a:pPr marL="296036" indent="-296036" defTabSz="368045">
              <a:spcBef>
                <a:spcPts val="1800"/>
              </a:spcBef>
              <a:buBlip>
                <a:blip r:embed="rId2"/>
              </a:buBlip>
              <a:defRPr sz="2394"/>
            </a:pPr>
            <a:endParaRPr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8FE02-3169-5449-880A-728AA4F1C66F}"/>
              </a:ext>
            </a:extLst>
          </p:cNvPr>
          <p:cNvSpPr>
            <a:spLocks noGrp="1"/>
          </p:cNvSpPr>
          <p:nvPr>
            <p:ph type="title"/>
          </p:nvPr>
        </p:nvSpPr>
        <p:spPr/>
        <p:txBody>
          <a:bodyPr/>
          <a:lstStyle/>
          <a:p>
            <a:r>
              <a:rPr lang="en-US" dirty="0"/>
              <a:t>Exercise 3</a:t>
            </a:r>
          </a:p>
        </p:txBody>
      </p:sp>
      <p:sp>
        <p:nvSpPr>
          <p:cNvPr id="3" name="Text Placeholder 2">
            <a:extLst>
              <a:ext uri="{FF2B5EF4-FFF2-40B4-BE49-F238E27FC236}">
                <a16:creationId xmlns:a16="http://schemas.microsoft.com/office/drawing/2014/main" id="{DF6B29FC-8F2B-B54D-9C46-52E77E0FC9AC}"/>
              </a:ext>
            </a:extLst>
          </p:cNvPr>
          <p:cNvSpPr>
            <a:spLocks noGrp="1"/>
          </p:cNvSpPr>
          <p:nvPr>
            <p:ph type="body" idx="1"/>
          </p:nvPr>
        </p:nvSpPr>
        <p:spPr/>
        <p:txBody>
          <a:bodyPr/>
          <a:lstStyle/>
          <a:p>
            <a:r>
              <a:rPr lang="en-GB" dirty="0"/>
              <a:t>Giving a voice to the ‘invisible’ researcher: read and diagnose the issues with the following texts</a:t>
            </a:r>
            <a:endParaRPr lang="en-US" dirty="0"/>
          </a:p>
        </p:txBody>
      </p:sp>
    </p:spTree>
    <p:extLst>
      <p:ext uri="{BB962C8B-B14F-4D97-AF65-F5344CB8AC3E}">
        <p14:creationId xmlns:p14="http://schemas.microsoft.com/office/powerpoint/2010/main" val="297666022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7ABF6B65-2455-F345-AC62-28D159EF3C80}"/>
              </a:ext>
            </a:extLst>
          </p:cNvPr>
          <p:cNvPicPr/>
          <p:nvPr/>
        </p:nvPicPr>
        <p:blipFill>
          <a:blip r:embed="rId2">
            <a:extLst>
              <a:ext uri="{28A0092B-C50C-407E-A947-70E740481C1C}">
                <a14:useLocalDpi xmlns:a14="http://schemas.microsoft.com/office/drawing/2010/main" val="0"/>
              </a:ext>
            </a:extLst>
          </a:blip>
          <a:stretch>
            <a:fillRect/>
          </a:stretch>
        </p:blipFill>
        <p:spPr>
          <a:xfrm>
            <a:off x="1077993" y="1443925"/>
            <a:ext cx="10848813" cy="6865749"/>
          </a:xfrm>
          <a:prstGeom prst="rect">
            <a:avLst/>
          </a:prstGeom>
        </p:spPr>
      </p:pic>
    </p:spTree>
    <p:extLst>
      <p:ext uri="{BB962C8B-B14F-4D97-AF65-F5344CB8AC3E}">
        <p14:creationId xmlns:p14="http://schemas.microsoft.com/office/powerpoint/2010/main" val="344169277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B0BA2682-CA83-B349-94D2-8D4A9B27BB6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46875" y="1286359"/>
            <a:ext cx="10631837" cy="7222210"/>
          </a:xfrm>
          <a:prstGeom prst="rect">
            <a:avLst/>
          </a:prstGeom>
        </p:spPr>
      </p:pic>
    </p:spTree>
    <p:extLst>
      <p:ext uri="{BB962C8B-B14F-4D97-AF65-F5344CB8AC3E}">
        <p14:creationId xmlns:p14="http://schemas.microsoft.com/office/powerpoint/2010/main" val="381401343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3E9E1C41-5A9F-4085-AF0F-368023129DFD-L0-001.jpeg" descr="3E9E1C41-5A9F-4085-AF0F-368023129DFD-L0-001.jpeg"/>
          <p:cNvPicPr>
            <a:picLocks noGrp="1"/>
          </p:cNvPicPr>
          <p:nvPr>
            <p:ph type="pic" idx="13"/>
          </p:nvPr>
        </p:nvPicPr>
        <p:blipFill>
          <a:blip r:embed="rId2" cstate="screen">
            <a:extLst>
              <a:ext uri="{28A0092B-C50C-407E-A947-70E740481C1C}">
                <a14:useLocalDpi xmlns:a14="http://schemas.microsoft.com/office/drawing/2010/main"/>
              </a:ext>
            </a:extLst>
          </a:blip>
          <a:srcRect/>
          <a:stretch>
            <a:fillRect/>
          </a:stretch>
        </p:blipFill>
        <p:spPr>
          <a:xfrm>
            <a:off x="1520395" y="168811"/>
            <a:ext cx="9700929" cy="9415978"/>
          </a:xfrm>
          <a:prstGeom prst="rect">
            <a:avLst/>
          </a:prstGeom>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he book addresses the problems that most doctoral researchers experience at some time during their candidature – being unclear about their contribution, feeling lost in the literature, feeling like an imposter, not knowing how to write with authority, wanting to edit rather than revise. Each chapter addresses a problem, suggests an alternative framing, and then offers strategies designed to address the real issue.”"/>
          <p:cNvSpPr txBox="1">
            <a:spLocks noGrp="1"/>
          </p:cNvSpPr>
          <p:nvPr>
            <p:ph type="body" idx="13"/>
          </p:nvPr>
        </p:nvSpPr>
        <p:spPr>
          <a:xfrm>
            <a:off x="1270000" y="678655"/>
            <a:ext cx="10464800" cy="6845301"/>
          </a:xfrm>
          <a:prstGeom prst="rect">
            <a:avLst/>
          </a:prstGeom>
        </p:spPr>
        <p:txBody>
          <a:bodyPr/>
          <a:lstStyle/>
          <a:p>
            <a:r>
              <a:t>“The book addresses the problems that most doctoral researchers experience at some time during their candidature – being unclear about their contribution, feeling lost in the literature, feeling like an imposter, not knowing how to write with authority, wanting to edit rather than revise. Each chapter addresses a problem, suggests an alternative framing, and then offers strategies designed to address the real issue.”</a:t>
            </a:r>
          </a:p>
        </p:txBody>
      </p:sp>
      <p:sp>
        <p:nvSpPr>
          <p:cNvPr id="193" name="Thomson and Kamler, 2016"/>
          <p:cNvSpPr txBox="1">
            <a:spLocks noGrp="1"/>
          </p:cNvSpPr>
          <p:nvPr>
            <p:ph type="body" idx="14"/>
          </p:nvPr>
        </p:nvSpPr>
        <p:spPr>
          <a:xfrm>
            <a:off x="1270000" y="7755221"/>
            <a:ext cx="10464800" cy="647701"/>
          </a:xfrm>
          <a:prstGeom prst="rect">
            <a:avLst/>
          </a:prstGeom>
        </p:spPr>
        <p:txBody>
          <a:bodyPr/>
          <a:lstStyle/>
          <a:p>
            <a:r>
              <a:t>Thomson and Kamler, 2016</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ontent of background chapters (May or may not be in the lit rev)"/>
          <p:cNvSpPr txBox="1">
            <a:spLocks noGrp="1"/>
          </p:cNvSpPr>
          <p:nvPr>
            <p:ph type="title"/>
          </p:nvPr>
        </p:nvSpPr>
        <p:spPr>
          <a:prstGeom prst="rect">
            <a:avLst/>
          </a:prstGeom>
        </p:spPr>
        <p:txBody>
          <a:bodyPr/>
          <a:lstStyle>
            <a:lvl1pPr defTabSz="414781">
              <a:defRPr sz="5112"/>
            </a:lvl1pPr>
          </a:lstStyle>
          <a:p>
            <a:r>
              <a:rPr lang="it-IT" dirty="0" err="1"/>
              <a:t>Writing</a:t>
            </a:r>
            <a:r>
              <a:rPr lang="it-IT" dirty="0"/>
              <a:t> a </a:t>
            </a:r>
            <a:r>
              <a:rPr dirty="0"/>
              <a:t>background chapter</a:t>
            </a:r>
            <a:br>
              <a:rPr lang="it-IT" dirty="0"/>
            </a:br>
            <a:r>
              <a:rPr dirty="0"/>
              <a:t> (</a:t>
            </a:r>
            <a:r>
              <a:rPr lang="it-IT" dirty="0"/>
              <a:t>m</a:t>
            </a:r>
            <a:r>
              <a:rPr dirty="0"/>
              <a:t>ay or may not be in the lit rev)</a:t>
            </a:r>
          </a:p>
        </p:txBody>
      </p:sp>
      <p:sp>
        <p:nvSpPr>
          <p:cNvPr id="144" name="Establishment of a context to locate a study in time, location, or culture.…"/>
          <p:cNvSpPr txBox="1">
            <a:spLocks noGrp="1"/>
          </p:cNvSpPr>
          <p:nvPr>
            <p:ph type="body" idx="1"/>
          </p:nvPr>
        </p:nvSpPr>
        <p:spPr>
          <a:xfrm>
            <a:off x="1270000" y="2789695"/>
            <a:ext cx="10464800" cy="5842000"/>
          </a:xfrm>
          <a:prstGeom prst="rect">
            <a:avLst/>
          </a:prstGeom>
        </p:spPr>
        <p:txBody>
          <a:bodyPr>
            <a:normAutofit/>
          </a:bodyPr>
          <a:lstStyle/>
          <a:p>
            <a:pPr marL="253746" indent="-253746" defTabSz="315468">
              <a:spcBef>
                <a:spcPts val="1600"/>
              </a:spcBef>
              <a:buBlip>
                <a:blip r:embed="rId2"/>
              </a:buBlip>
              <a:defRPr sz="2052"/>
            </a:pPr>
            <a:r>
              <a:rPr sz="2400" dirty="0"/>
              <a:t>Establishment of a context to locate a study in time, location, or culture. </a:t>
            </a:r>
          </a:p>
          <a:p>
            <a:pPr marL="253746" indent="-253746" defTabSz="315468">
              <a:spcBef>
                <a:spcPts val="1600"/>
              </a:spcBef>
              <a:buBlip>
                <a:blip r:embed="rId2"/>
              </a:buBlip>
              <a:defRPr sz="2052"/>
            </a:pPr>
            <a:r>
              <a:rPr sz="2400" dirty="0"/>
              <a:t>Identification of current theory, discoveries, and debates, including an evaluation of those most useful and salient to your topic, as well as a nomination of gaps in literature . </a:t>
            </a:r>
          </a:p>
          <a:p>
            <a:pPr marL="253746" indent="-253746" defTabSz="315468">
              <a:spcBef>
                <a:spcPts val="1600"/>
              </a:spcBef>
              <a:buBlip>
                <a:blip r:embed="rId2"/>
              </a:buBlip>
              <a:defRPr sz="2052"/>
            </a:pPr>
            <a:r>
              <a:rPr sz="2400" dirty="0"/>
              <a:t>Understanding of current practices and technologies in your field that highlight, and perhaps synthesize, a selection of the appropriate methods to gather data for your study. </a:t>
            </a:r>
          </a:p>
          <a:p>
            <a:pPr marL="253746" indent="-253746" defTabSz="315468">
              <a:spcBef>
                <a:spcPts val="1600"/>
              </a:spcBef>
              <a:buBlip>
                <a:blip r:embed="rId2"/>
              </a:buBlip>
              <a:defRPr sz="2052"/>
            </a:pPr>
            <a:r>
              <a:rPr sz="2400" dirty="0"/>
              <a:t>Preliminary investigations done by you or others to help clarify research techniques, formulate hypotheses, or focus areas of investigation for the major research program to follow.  </a:t>
            </a:r>
            <a:endParaRPr lang="it-IT" sz="2400" dirty="0"/>
          </a:p>
          <a:p>
            <a:pPr marL="0" indent="0" defTabSz="315468">
              <a:spcBef>
                <a:spcPts val="1600"/>
              </a:spcBef>
              <a:buNone/>
              <a:defRPr sz="2052"/>
            </a:pPr>
            <a:endParaRPr sz="2052" dirty="0"/>
          </a:p>
          <a:p>
            <a:pPr marL="0" indent="0" algn="ctr" defTabSz="315468">
              <a:spcBef>
                <a:spcPts val="1600"/>
              </a:spcBef>
              <a:buNone/>
              <a:defRPr sz="2052"/>
            </a:pPr>
            <a:r>
              <a:rPr lang="it-IT" sz="1800" dirty="0"/>
              <a:t> </a:t>
            </a:r>
            <a:r>
              <a:rPr sz="1800" dirty="0"/>
              <a:t>(How to write a better thesis, </a:t>
            </a:r>
            <a:r>
              <a:rPr sz="1800" dirty="0" err="1"/>
              <a:t>ch.</a:t>
            </a:r>
            <a:r>
              <a:rPr sz="1800" dirty="0"/>
              <a:t> 6, Evans, </a:t>
            </a:r>
            <a:r>
              <a:rPr sz="1800" dirty="0" err="1"/>
              <a:t>Gruba</a:t>
            </a:r>
            <a:r>
              <a:rPr sz="1800" dirty="0"/>
              <a:t>, Zobel, 2014)</a:t>
            </a:r>
          </a:p>
        </p:txBody>
      </p:sp>
    </p:spTree>
    <p:extLst>
      <p:ext uri="{BB962C8B-B14F-4D97-AF65-F5344CB8AC3E}">
        <p14:creationId xmlns:p14="http://schemas.microsoft.com/office/powerpoint/2010/main" val="181926988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hink of the old ‘you’, and what you knew before you got started on this particular research topic. That is the person your background is to be written for.…"/>
          <p:cNvSpPr txBox="1">
            <a:spLocks noGrp="1"/>
          </p:cNvSpPr>
          <p:nvPr>
            <p:ph type="body" idx="1"/>
          </p:nvPr>
        </p:nvSpPr>
        <p:spPr>
          <a:xfrm>
            <a:off x="1879600" y="990600"/>
            <a:ext cx="10464800" cy="7416800"/>
          </a:xfrm>
          <a:prstGeom prst="rect">
            <a:avLst/>
          </a:prstGeom>
        </p:spPr>
        <p:txBody>
          <a:bodyPr/>
          <a:lstStyle/>
          <a:p>
            <a:pPr>
              <a:buBlip>
                <a:blip r:embed="rId2"/>
              </a:buBlip>
            </a:pPr>
            <a:r>
              <a:rPr dirty="0"/>
              <a:t>Think of the old ‘you’, and what you knew before you got started on this particular research topic. That is the person your background is to be written for. </a:t>
            </a:r>
          </a:p>
          <a:p>
            <a:pPr>
              <a:buBlip>
                <a:blip r:embed="rId2"/>
              </a:buBlip>
            </a:pPr>
            <a:r>
              <a:rPr dirty="0"/>
              <a:t>Learn to write defensively. Ask yourself: ‘If I were a reader, and I read this carelessly, or I didn’t really know the background literature, then what mistakes would I make?’</a:t>
            </a:r>
            <a:endParaRPr lang="it-IT" dirty="0"/>
          </a:p>
          <a:p>
            <a:r>
              <a:rPr lang="it-IT" dirty="0"/>
              <a:t>A: Write for </a:t>
            </a:r>
            <a:r>
              <a:rPr lang="it-IT" dirty="0" err="1"/>
              <a:t>your</a:t>
            </a:r>
            <a:r>
              <a:rPr lang="it-IT" dirty="0"/>
              <a:t> audience – </a:t>
            </a:r>
            <a:r>
              <a:rPr lang="it-IT" dirty="0" err="1"/>
              <a:t>examiners</a:t>
            </a:r>
            <a:r>
              <a:rPr lang="it-IT" dirty="0"/>
              <a:t> </a:t>
            </a:r>
            <a:r>
              <a:rPr lang="it-IT" dirty="0" err="1"/>
              <a:t>as</a:t>
            </a:r>
            <a:r>
              <a:rPr lang="it-IT" dirty="0"/>
              <a:t> </a:t>
            </a:r>
            <a:r>
              <a:rPr lang="it-IT" dirty="0" err="1"/>
              <a:t>primary</a:t>
            </a:r>
            <a:r>
              <a:rPr lang="it-IT" dirty="0"/>
              <a:t> audience</a:t>
            </a:r>
          </a:p>
        </p:txBody>
      </p:sp>
    </p:spTree>
    <p:extLst>
      <p:ext uri="{BB962C8B-B14F-4D97-AF65-F5344CB8AC3E}">
        <p14:creationId xmlns:p14="http://schemas.microsoft.com/office/powerpoint/2010/main" val="885365280"/>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itle 1">
            <a:extLst>
              <a:ext uri="{FF2B5EF4-FFF2-40B4-BE49-F238E27FC236}">
                <a16:creationId xmlns:a16="http://schemas.microsoft.com/office/drawing/2014/main" id="{8EB3B922-B0E0-4F9E-9493-B4C7DDB8A810}"/>
              </a:ext>
            </a:extLst>
          </p:cNvPr>
          <p:cNvSpPr>
            <a:spLocks noGrp="1"/>
          </p:cNvSpPr>
          <p:nvPr>
            <p:ph type="title"/>
          </p:nvPr>
        </p:nvSpPr>
        <p:spPr>
          <a:xfrm>
            <a:off x="1270000" y="635000"/>
            <a:ext cx="10464800" cy="2108200"/>
          </a:xfrm>
        </p:spPr>
        <p:txBody>
          <a:bodyPr/>
          <a:lstStyle/>
          <a:p>
            <a:r>
              <a:rPr lang="en-US" dirty="0"/>
              <a:t>Exercise 4</a:t>
            </a:r>
          </a:p>
        </p:txBody>
      </p:sp>
      <p:sp>
        <p:nvSpPr>
          <p:cNvPr id="5" name="Text Placeholder 4">
            <a:extLst>
              <a:ext uri="{FF2B5EF4-FFF2-40B4-BE49-F238E27FC236}">
                <a16:creationId xmlns:a16="http://schemas.microsoft.com/office/drawing/2014/main" id="{F872A69A-9569-3944-BC44-AB86A73FDB7E}"/>
              </a:ext>
            </a:extLst>
          </p:cNvPr>
          <p:cNvSpPr>
            <a:spLocks noGrp="1"/>
          </p:cNvSpPr>
          <p:nvPr>
            <p:ph type="body" idx="1"/>
          </p:nvPr>
        </p:nvSpPr>
        <p:spPr/>
        <p:txBody>
          <a:bodyPr/>
          <a:lstStyle/>
          <a:p>
            <a:r>
              <a:rPr lang="en-US" dirty="0"/>
              <a:t>Use the template to write a background introduction to your thesis</a:t>
            </a:r>
          </a:p>
        </p:txBody>
      </p:sp>
    </p:spTree>
    <p:extLst>
      <p:ext uri="{BB962C8B-B14F-4D97-AF65-F5344CB8AC3E}">
        <p14:creationId xmlns:p14="http://schemas.microsoft.com/office/powerpoint/2010/main" val="1023310929"/>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p:cNvSpPr>
          <p:nvPr>
            <p:ph type="body" idx="1"/>
          </p:nvPr>
        </p:nvSpPr>
        <p:spPr>
          <a:prstGeom prst="rect">
            <a:avLst/>
          </a:prstGeom>
        </p:spPr>
        <p:txBody>
          <a:bodyPr/>
          <a:lstStyle/>
          <a:p>
            <a:pPr marL="281940" indent="-281940" defTabSz="350520">
              <a:spcBef>
                <a:spcPts val="1800"/>
              </a:spcBef>
              <a:buBlip>
                <a:blip r:embed="rId2"/>
              </a:buBlip>
              <a:defRPr sz="2280"/>
            </a:pPr>
            <a:r>
              <a:t>1.	The study builds on and contributes to work in ________________________.</a:t>
            </a:r>
          </a:p>
          <a:p>
            <a:pPr marL="281940" indent="-281940" defTabSz="350520">
              <a:spcBef>
                <a:spcPts val="1800"/>
              </a:spcBef>
              <a:buBlip>
                <a:blip r:embed="rId2"/>
              </a:buBlip>
              <a:defRPr sz="2280"/>
            </a:pPr>
            <a:r>
              <a:t>2.	Although studies in ________________ have examined ____________ there has not been an ________________________________________________. </a:t>
            </a:r>
          </a:p>
          <a:p>
            <a:pPr marL="281940" indent="-281940" defTabSz="350520">
              <a:spcBef>
                <a:spcPts val="1800"/>
              </a:spcBef>
              <a:buBlip>
                <a:blip r:embed="rId2"/>
              </a:buBlip>
              <a:defRPr sz="2280"/>
            </a:pPr>
            <a:r>
              <a:t>3.	As such, this study provides additional insight into ____________________. </a:t>
            </a:r>
          </a:p>
          <a:p>
            <a:pPr marL="281940" indent="-281940" defTabSz="350520">
              <a:spcBef>
                <a:spcPts val="1800"/>
              </a:spcBef>
              <a:buBlip>
                <a:blip r:embed="rId2"/>
              </a:buBlip>
              <a:defRPr sz="2280"/>
            </a:pPr>
            <a:r>
              <a:t>4.	 The analytic focus on ____________________ enables another contribution. </a:t>
            </a:r>
          </a:p>
          <a:p>
            <a:pPr marL="281940" indent="-281940" defTabSz="350520">
              <a:spcBef>
                <a:spcPts val="1800"/>
              </a:spcBef>
              <a:buBlip>
                <a:blip r:embed="rId2"/>
              </a:buBlip>
              <a:defRPr sz="2280"/>
            </a:pPr>
            <a:r>
              <a:t>5.	This study analyses ____________________________________________. </a:t>
            </a:r>
          </a:p>
          <a:p>
            <a:pPr marL="281940" indent="-281940" defTabSz="350520">
              <a:spcBef>
                <a:spcPts val="1800"/>
              </a:spcBef>
              <a:buBlip>
                <a:blip r:embed="rId2"/>
              </a:buBlip>
              <a:defRPr sz="2280"/>
            </a:pPr>
            <a:r>
              <a:t>6.	Although numerous studies ( ) have identified ________________________________________________, little analytic attention has been paid to ________________________________________________________. </a:t>
            </a:r>
          </a:p>
          <a:p>
            <a:pPr marL="281940" indent="-281940" defTabSz="350520">
              <a:spcBef>
                <a:spcPts val="1800"/>
              </a:spcBef>
              <a:buBlip>
                <a:blip r:embed="rId2"/>
              </a:buBlip>
              <a:defRPr sz="2280"/>
            </a:pPr>
            <a:r>
              <a:t>7.	I address this issue by demonstrating ____________________________________________________________________.</a:t>
            </a:r>
          </a:p>
        </p:txBody>
      </p:sp>
    </p:spTree>
    <p:extLst>
      <p:ext uri="{BB962C8B-B14F-4D97-AF65-F5344CB8AC3E}">
        <p14:creationId xmlns:p14="http://schemas.microsoft.com/office/powerpoint/2010/main" val="283930981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trategic functions of the…"/>
          <p:cNvSpPr txBox="1">
            <a:spLocks noGrp="1"/>
          </p:cNvSpPr>
          <p:nvPr>
            <p:ph type="title"/>
          </p:nvPr>
        </p:nvSpPr>
        <p:spPr>
          <a:prstGeom prst="rect">
            <a:avLst/>
          </a:prstGeom>
        </p:spPr>
        <p:txBody>
          <a:bodyPr/>
          <a:lstStyle/>
          <a:p>
            <a:pPr defTabSz="414781">
              <a:defRPr sz="5112"/>
            </a:pPr>
            <a:r>
              <a:t>Strategic functions of the </a:t>
            </a:r>
          </a:p>
          <a:p>
            <a:pPr defTabSz="414781">
              <a:defRPr sz="5112"/>
            </a:pPr>
            <a:r>
              <a:t>Literature review #1</a:t>
            </a:r>
          </a:p>
        </p:txBody>
      </p:sp>
      <p:sp>
        <p:nvSpPr>
          <p:cNvPr id="130" name="Helps you establish the basis upon which you want your work to be judged…"/>
          <p:cNvSpPr txBox="1">
            <a:spLocks noGrp="1"/>
          </p:cNvSpPr>
          <p:nvPr>
            <p:ph type="body" idx="1"/>
          </p:nvPr>
        </p:nvSpPr>
        <p:spPr>
          <a:prstGeom prst="rect">
            <a:avLst/>
          </a:prstGeom>
        </p:spPr>
        <p:txBody>
          <a:bodyPr/>
          <a:lstStyle/>
          <a:p>
            <a:pPr marL="0" indent="0" algn="ctr" defTabSz="362204">
              <a:spcBef>
                <a:spcPts val="0"/>
              </a:spcBef>
              <a:buSzTx/>
              <a:buNone/>
              <a:defRPr sz="2232">
                <a:solidFill>
                  <a:schemeClr val="accent5"/>
                </a:solidFill>
              </a:defRPr>
            </a:pPr>
            <a:r>
              <a:rPr sz="3600" dirty="0">
                <a:solidFill>
                  <a:schemeClr val="accent5"/>
                </a:solidFill>
              </a:rPr>
              <a:t>Helps</a:t>
            </a:r>
            <a:r>
              <a:rPr dirty="0"/>
              <a:t> </a:t>
            </a:r>
            <a:r>
              <a:rPr sz="3600" dirty="0">
                <a:solidFill>
                  <a:schemeClr val="accent5"/>
                </a:solidFill>
              </a:rPr>
              <a:t>you establish the basis upon which you want your work to be judged</a:t>
            </a:r>
          </a:p>
          <a:p>
            <a:pPr marL="0" lvl="1" indent="141731" defTabSz="362204">
              <a:spcBef>
                <a:spcPts val="1800"/>
              </a:spcBef>
              <a:buSzTx/>
              <a:buNone/>
              <a:defRPr sz="2356"/>
            </a:pPr>
            <a:r>
              <a:rPr dirty="0"/>
              <a:t>Allows you to:</a:t>
            </a:r>
            <a:endParaRPr lang="it-IT" dirty="0"/>
          </a:p>
          <a:p>
            <a:pPr marL="582676" lvl="1" indent="-291338" defTabSz="362204">
              <a:spcBef>
                <a:spcPts val="1800"/>
              </a:spcBef>
              <a:defRPr sz="2356"/>
            </a:pPr>
            <a:r>
              <a:rPr sz="2356" dirty="0"/>
              <a:t>Locate yourself in a field (disciplinary knowledge and/or field of practice)</a:t>
            </a:r>
          </a:p>
          <a:p>
            <a:pPr marL="582676" lvl="1" indent="-291338" defTabSz="362204">
              <a:spcBef>
                <a:spcPts val="1800"/>
              </a:spcBef>
              <a:buBlip>
                <a:blip r:embed="rId2"/>
              </a:buBlip>
              <a:defRPr sz="2356"/>
            </a:pPr>
            <a:r>
              <a:rPr dirty="0"/>
              <a:t>Plot your work in a lineage of practitioners/thinkers, and explain how you relate to these people/ideas/debates</a:t>
            </a:r>
            <a:r>
              <a:rPr lang="it-IT" dirty="0"/>
              <a:t>/</a:t>
            </a:r>
            <a:r>
              <a:rPr lang="it-IT" dirty="0" err="1"/>
              <a:t>artistic</a:t>
            </a:r>
            <a:r>
              <a:rPr lang="it-IT" dirty="0"/>
              <a:t> </a:t>
            </a:r>
            <a:r>
              <a:rPr lang="it-IT" dirty="0" err="1"/>
              <a:t>practices</a:t>
            </a:r>
            <a:endParaRPr dirty="0"/>
          </a:p>
          <a:p>
            <a:pPr marL="582676" lvl="1" indent="-291338" defTabSz="362204">
              <a:spcBef>
                <a:spcPts val="1800"/>
              </a:spcBef>
              <a:buBlip>
                <a:blip r:embed="rId2"/>
              </a:buBlip>
              <a:defRPr sz="2356"/>
            </a:pPr>
            <a:r>
              <a:rPr dirty="0"/>
              <a:t>Frame your work as research (as opposed to evaluation/market research, </a:t>
            </a:r>
            <a:r>
              <a:rPr dirty="0" err="1"/>
              <a:t>etc</a:t>
            </a:r>
            <a:r>
              <a:rPr dirty="0"/>
              <a:t>)</a:t>
            </a:r>
          </a:p>
          <a:p>
            <a:pPr marL="582676" lvl="1" indent="-291338" defTabSz="362204">
              <a:spcBef>
                <a:spcPts val="1800"/>
              </a:spcBef>
              <a:buBlip>
                <a:blip r:embed="rId2"/>
              </a:buBlip>
              <a:defRPr sz="2356"/>
            </a:pPr>
            <a:r>
              <a:rPr dirty="0"/>
              <a:t>Explain terms, definitions and concepts that you will draw upon when discussing your own work</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p:cNvSpPr>
          <p:nvPr>
            <p:ph type="body" idx="1"/>
          </p:nvPr>
        </p:nvSpPr>
        <p:spPr>
          <a:prstGeom prst="rect">
            <a:avLst/>
          </a:prstGeom>
        </p:spPr>
        <p:txBody>
          <a:bodyPr/>
          <a:lstStyle/>
          <a:p>
            <a:pPr>
              <a:buBlip>
                <a:blip r:embed="rId2"/>
              </a:buBlip>
            </a:pPr>
            <a:r>
              <a:t>1.	The thesis differs from other ________________________________________. </a:t>
            </a:r>
          </a:p>
          <a:p>
            <a:pPr>
              <a:buBlip>
                <a:blip r:embed="rId2"/>
              </a:buBlip>
            </a:pPr>
            <a:r>
              <a:t>2.	It owes a factual and interpretative debt to ________________________, ________________________ and ________________________________.</a:t>
            </a:r>
          </a:p>
        </p:txBody>
      </p:sp>
    </p:spTree>
    <p:extLst>
      <p:ext uri="{BB962C8B-B14F-4D97-AF65-F5344CB8AC3E}">
        <p14:creationId xmlns:p14="http://schemas.microsoft.com/office/powerpoint/2010/main" val="3220667507"/>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AA459CCF-0F3D-9948-AB16-898D65C276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742" y="767608"/>
            <a:ext cx="8136612" cy="8281477"/>
          </a:xfrm>
          <a:prstGeom prst="rect">
            <a:avLst/>
          </a:prstGeom>
        </p:spPr>
      </p:pic>
    </p:spTree>
    <p:extLst>
      <p:ext uri="{BB962C8B-B14F-4D97-AF65-F5344CB8AC3E}">
        <p14:creationId xmlns:p14="http://schemas.microsoft.com/office/powerpoint/2010/main" val="340811782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trategic functions of the…"/>
          <p:cNvSpPr txBox="1">
            <a:spLocks noGrp="1"/>
          </p:cNvSpPr>
          <p:nvPr>
            <p:ph type="title"/>
          </p:nvPr>
        </p:nvSpPr>
        <p:spPr>
          <a:prstGeom prst="rect">
            <a:avLst/>
          </a:prstGeom>
        </p:spPr>
        <p:txBody>
          <a:bodyPr/>
          <a:lstStyle/>
          <a:p>
            <a:pPr defTabSz="414781">
              <a:defRPr sz="5112"/>
            </a:pPr>
            <a:r>
              <a:t>Strategic functions of the </a:t>
            </a:r>
          </a:p>
          <a:p>
            <a:pPr defTabSz="414781">
              <a:defRPr sz="5112"/>
            </a:pPr>
            <a:r>
              <a:t>Literature review #2</a:t>
            </a:r>
          </a:p>
        </p:txBody>
      </p:sp>
      <p:sp>
        <p:nvSpPr>
          <p:cNvPr id="133" name="Helps you to argue convincingly your claim(s) to  originality…"/>
          <p:cNvSpPr txBox="1">
            <a:spLocks noGrp="1"/>
          </p:cNvSpPr>
          <p:nvPr>
            <p:ph type="body" idx="1"/>
          </p:nvPr>
        </p:nvSpPr>
        <p:spPr>
          <a:xfrm>
            <a:off x="1408624" y="2871707"/>
            <a:ext cx="10464800" cy="5842000"/>
          </a:xfrm>
          <a:prstGeom prst="rect">
            <a:avLst/>
          </a:prstGeom>
        </p:spPr>
        <p:txBody>
          <a:bodyPr/>
          <a:lstStyle/>
          <a:p>
            <a:pPr marL="0" indent="0" algn="ctr">
              <a:spcBef>
                <a:spcPts val="0"/>
              </a:spcBef>
              <a:buSzTx/>
              <a:buNone/>
              <a:defRPr sz="3600">
                <a:solidFill>
                  <a:schemeClr val="accent5"/>
                </a:solidFill>
              </a:defRPr>
            </a:pPr>
            <a:r>
              <a:rPr dirty="0"/>
              <a:t>Helps you to argue convincingly your claim(s) to  originality</a:t>
            </a:r>
            <a:endParaRPr lang="it-IT" dirty="0"/>
          </a:p>
          <a:p>
            <a:pPr marL="0" indent="0" algn="ctr">
              <a:spcBef>
                <a:spcPts val="0"/>
              </a:spcBef>
              <a:buSzTx/>
              <a:buNone/>
              <a:defRPr sz="3600">
                <a:solidFill>
                  <a:schemeClr val="accent5"/>
                </a:solidFill>
              </a:defRPr>
            </a:pPr>
            <a:r>
              <a:rPr dirty="0"/>
              <a:t> </a:t>
            </a:r>
          </a:p>
          <a:p>
            <a:pPr>
              <a:buBlip>
                <a:blip r:embed="rId2"/>
              </a:buBlip>
            </a:pPr>
            <a:r>
              <a:rPr dirty="0"/>
              <a:t>you can only make claims to originality in relation to other people</a:t>
            </a:r>
          </a:p>
          <a:p>
            <a:pPr>
              <a:buBlip>
                <a:blip r:embed="rId2"/>
              </a:buBlip>
            </a:pPr>
            <a:r>
              <a:rPr dirty="0"/>
              <a:t>originality claims need to be argued rather than simply stated</a:t>
            </a:r>
            <a:r>
              <a:rPr lang="it-IT" dirty="0"/>
              <a:t> (</a:t>
            </a:r>
            <a:r>
              <a:rPr lang="it-IT" dirty="0" err="1"/>
              <a:t>as</a:t>
            </a:r>
            <a:r>
              <a:rPr lang="it-IT" dirty="0"/>
              <a:t> </a:t>
            </a:r>
            <a:r>
              <a:rPr lang="it-IT" dirty="0" err="1"/>
              <a:t>complex</a:t>
            </a:r>
            <a:r>
              <a:rPr lang="it-IT" dirty="0"/>
              <a:t> </a:t>
            </a:r>
            <a:r>
              <a:rPr lang="it-IT" dirty="0" err="1"/>
              <a:t>as</a:t>
            </a:r>
            <a:r>
              <a:rPr lang="it-IT" dirty="0"/>
              <a:t> </a:t>
            </a:r>
            <a:r>
              <a:rPr lang="it-IT" dirty="0" err="1"/>
              <a:t>that</a:t>
            </a:r>
            <a:r>
              <a:rPr lang="it-IT" dirty="0"/>
              <a:t> </a:t>
            </a:r>
            <a:r>
              <a:rPr lang="it-IT" dirty="0" err="1"/>
              <a:t>might</a:t>
            </a:r>
            <a:r>
              <a:rPr lang="it-IT" dirty="0"/>
              <a:t> be in </a:t>
            </a:r>
            <a:r>
              <a:rPr lang="it-IT" dirty="0" err="1"/>
              <a:t>artistic</a:t>
            </a:r>
            <a:r>
              <a:rPr lang="it-IT" dirty="0"/>
              <a:t> </a:t>
            </a:r>
            <a:r>
              <a:rPr lang="it-IT" dirty="0" err="1"/>
              <a:t>research</a:t>
            </a:r>
            <a:r>
              <a:rPr lang="it-IT" dirty="0"/>
              <a:t>)</a:t>
            </a:r>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trategic functions of the…"/>
          <p:cNvSpPr txBox="1">
            <a:spLocks noGrp="1"/>
          </p:cNvSpPr>
          <p:nvPr>
            <p:ph type="title"/>
          </p:nvPr>
        </p:nvSpPr>
        <p:spPr>
          <a:prstGeom prst="rect">
            <a:avLst/>
          </a:prstGeom>
        </p:spPr>
        <p:txBody>
          <a:bodyPr/>
          <a:lstStyle/>
          <a:p>
            <a:pPr defTabSz="414781">
              <a:defRPr sz="5112"/>
            </a:pPr>
            <a:r>
              <a:rPr dirty="0"/>
              <a:t>Strategic functions of the </a:t>
            </a:r>
          </a:p>
          <a:p>
            <a:pPr defTabSz="414781">
              <a:defRPr sz="5112"/>
            </a:pPr>
            <a:r>
              <a:rPr dirty="0"/>
              <a:t>Literature review #3</a:t>
            </a:r>
          </a:p>
        </p:txBody>
      </p:sp>
      <p:sp>
        <p:nvSpPr>
          <p:cNvPr id="136" name="Demonstrates to readers (and examiners) your credibility as a researcher; you can be a critical thinker in relation to other people’s work as well as your own"/>
          <p:cNvSpPr txBox="1">
            <a:spLocks noGrp="1"/>
          </p:cNvSpPr>
          <p:nvPr>
            <p:ph type="body" idx="1"/>
          </p:nvPr>
        </p:nvSpPr>
        <p:spPr>
          <a:prstGeom prst="rect">
            <a:avLst/>
          </a:prstGeom>
        </p:spPr>
        <p:txBody>
          <a:bodyPr/>
          <a:lstStyle>
            <a:lvl1pPr marL="0" indent="0" algn="ctr">
              <a:spcBef>
                <a:spcPts val="0"/>
              </a:spcBef>
              <a:buSzTx/>
              <a:buNone/>
              <a:defRPr sz="3600">
                <a:solidFill>
                  <a:schemeClr val="accent5"/>
                </a:solidFill>
              </a:defRPr>
            </a:lvl1pPr>
          </a:lstStyle>
          <a:p>
            <a:endParaRPr lang="en-GB" dirty="0"/>
          </a:p>
          <a:p>
            <a:endParaRPr lang="it-IT" dirty="0"/>
          </a:p>
        </p:txBody>
      </p:sp>
      <p:sp>
        <p:nvSpPr>
          <p:cNvPr id="4" name="Helps you to argue convincingly your claim(s) to  originality…">
            <a:extLst>
              <a:ext uri="{FF2B5EF4-FFF2-40B4-BE49-F238E27FC236}">
                <a16:creationId xmlns:a16="http://schemas.microsoft.com/office/drawing/2014/main" id="{FDE02A08-BA86-4C48-9AA5-3EB721E8E42A}"/>
              </a:ext>
            </a:extLst>
          </p:cNvPr>
          <p:cNvSpPr txBox="1">
            <a:spLocks/>
          </p:cNvSpPr>
          <p:nvPr/>
        </p:nvSpPr>
        <p:spPr>
          <a:xfrm>
            <a:off x="1270000" y="2743200"/>
            <a:ext cx="10464800" cy="48191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469900" marR="0" indent="-469900" algn="l" defTabSz="584200" rtl="0" latinLnBrk="0">
              <a:lnSpc>
                <a:spcPct val="100000"/>
              </a:lnSpc>
              <a:spcBef>
                <a:spcPts val="3000"/>
              </a:spcBef>
              <a:spcAft>
                <a:spcPts val="0"/>
              </a:spcAft>
              <a:buClrTx/>
              <a:buSzPct val="25000"/>
              <a:buFontTx/>
              <a:buBlip>
                <a:blip r:embed="rId2"/>
              </a:buBlip>
              <a:tabLst/>
              <a:defRPr sz="3800" b="0" i="0" u="none" strike="noStrike" cap="none" spc="0" baseline="0">
                <a:ln>
                  <a:noFill/>
                </a:ln>
                <a:solidFill>
                  <a:srgbClr val="3E231A"/>
                </a:solidFill>
                <a:uFillTx/>
                <a:latin typeface="+mn-lt"/>
                <a:ea typeface="+mn-ea"/>
                <a:cs typeface="+mn-cs"/>
                <a:sym typeface="Papyrus"/>
              </a:defRPr>
            </a:lvl1pPr>
            <a:lvl2pPr marL="939800" marR="0" indent="-469900" algn="l" defTabSz="584200" rtl="0" latinLnBrk="0">
              <a:lnSpc>
                <a:spcPct val="100000"/>
              </a:lnSpc>
              <a:spcBef>
                <a:spcPts val="3000"/>
              </a:spcBef>
              <a:spcAft>
                <a:spcPts val="0"/>
              </a:spcAft>
              <a:buClrTx/>
              <a:buSzPct val="25000"/>
              <a:buFontTx/>
              <a:buBlip>
                <a:blip r:embed="rId2"/>
              </a:buBlip>
              <a:tabLst/>
              <a:defRPr sz="3800" b="0" i="0" u="none" strike="noStrike" cap="none" spc="0" baseline="0">
                <a:ln>
                  <a:noFill/>
                </a:ln>
                <a:solidFill>
                  <a:srgbClr val="3E231A"/>
                </a:solidFill>
                <a:uFillTx/>
                <a:latin typeface="+mn-lt"/>
                <a:ea typeface="+mn-ea"/>
                <a:cs typeface="+mn-cs"/>
                <a:sym typeface="Papyrus"/>
              </a:defRPr>
            </a:lvl2pPr>
            <a:lvl3pPr marL="1409700" marR="0" indent="-469900" algn="l" defTabSz="584200" rtl="0" latinLnBrk="0">
              <a:lnSpc>
                <a:spcPct val="100000"/>
              </a:lnSpc>
              <a:spcBef>
                <a:spcPts val="3000"/>
              </a:spcBef>
              <a:spcAft>
                <a:spcPts val="0"/>
              </a:spcAft>
              <a:buClrTx/>
              <a:buSzPct val="25000"/>
              <a:buFontTx/>
              <a:buBlip>
                <a:blip r:embed="rId2"/>
              </a:buBlip>
              <a:tabLst/>
              <a:defRPr sz="3800" b="0" i="0" u="none" strike="noStrike" cap="none" spc="0" baseline="0">
                <a:ln>
                  <a:noFill/>
                </a:ln>
                <a:solidFill>
                  <a:srgbClr val="3E231A"/>
                </a:solidFill>
                <a:uFillTx/>
                <a:latin typeface="+mn-lt"/>
                <a:ea typeface="+mn-ea"/>
                <a:cs typeface="+mn-cs"/>
                <a:sym typeface="Papyrus"/>
              </a:defRPr>
            </a:lvl3pPr>
            <a:lvl4pPr marL="1879600" marR="0" indent="-469900" algn="l" defTabSz="584200" rtl="0" latinLnBrk="0">
              <a:lnSpc>
                <a:spcPct val="100000"/>
              </a:lnSpc>
              <a:spcBef>
                <a:spcPts val="3000"/>
              </a:spcBef>
              <a:spcAft>
                <a:spcPts val="0"/>
              </a:spcAft>
              <a:buClrTx/>
              <a:buSzPct val="25000"/>
              <a:buFontTx/>
              <a:buBlip>
                <a:blip r:embed="rId2"/>
              </a:buBlip>
              <a:tabLst/>
              <a:defRPr sz="3800" b="0" i="0" u="none" strike="noStrike" cap="none" spc="0" baseline="0">
                <a:ln>
                  <a:noFill/>
                </a:ln>
                <a:solidFill>
                  <a:srgbClr val="3E231A"/>
                </a:solidFill>
                <a:uFillTx/>
                <a:latin typeface="+mn-lt"/>
                <a:ea typeface="+mn-ea"/>
                <a:cs typeface="+mn-cs"/>
                <a:sym typeface="Papyrus"/>
              </a:defRPr>
            </a:lvl4pPr>
            <a:lvl5pPr marL="2349500" marR="0" indent="-469900" algn="l" defTabSz="584200" rtl="0" latinLnBrk="0">
              <a:lnSpc>
                <a:spcPct val="100000"/>
              </a:lnSpc>
              <a:spcBef>
                <a:spcPts val="3000"/>
              </a:spcBef>
              <a:spcAft>
                <a:spcPts val="0"/>
              </a:spcAft>
              <a:buClrTx/>
              <a:buSzPct val="25000"/>
              <a:buFontTx/>
              <a:buBlip>
                <a:blip r:embed="rId2"/>
              </a:buBlip>
              <a:tabLst/>
              <a:defRPr sz="3800" b="0" i="0" u="none" strike="noStrike" cap="none" spc="0" baseline="0">
                <a:ln>
                  <a:noFill/>
                </a:ln>
                <a:solidFill>
                  <a:srgbClr val="3E231A"/>
                </a:solidFill>
                <a:uFillTx/>
                <a:latin typeface="+mn-lt"/>
                <a:ea typeface="+mn-ea"/>
                <a:cs typeface="+mn-cs"/>
                <a:sym typeface="Papyrus"/>
              </a:defRPr>
            </a:lvl5pPr>
            <a:lvl6pPr marL="2819400" marR="0" indent="-469900" algn="l" defTabSz="584200" rtl="0" latinLnBrk="0">
              <a:lnSpc>
                <a:spcPct val="100000"/>
              </a:lnSpc>
              <a:spcBef>
                <a:spcPts val="3000"/>
              </a:spcBef>
              <a:spcAft>
                <a:spcPts val="0"/>
              </a:spcAft>
              <a:buClrTx/>
              <a:buSzPct val="25000"/>
              <a:buFontTx/>
              <a:buBlip>
                <a:blip r:embed="rId2"/>
              </a:buBlip>
              <a:tabLst/>
              <a:defRPr sz="3800" b="0" i="0" u="none" strike="noStrike" cap="none" spc="0" baseline="0">
                <a:ln>
                  <a:noFill/>
                </a:ln>
                <a:solidFill>
                  <a:srgbClr val="3E231A"/>
                </a:solidFill>
                <a:uFillTx/>
                <a:latin typeface="+mn-lt"/>
                <a:ea typeface="+mn-ea"/>
                <a:cs typeface="+mn-cs"/>
                <a:sym typeface="Papyrus"/>
              </a:defRPr>
            </a:lvl6pPr>
            <a:lvl7pPr marL="3289300" marR="0" indent="-469900" algn="l" defTabSz="584200" rtl="0" latinLnBrk="0">
              <a:lnSpc>
                <a:spcPct val="100000"/>
              </a:lnSpc>
              <a:spcBef>
                <a:spcPts val="3000"/>
              </a:spcBef>
              <a:spcAft>
                <a:spcPts val="0"/>
              </a:spcAft>
              <a:buClrTx/>
              <a:buSzPct val="25000"/>
              <a:buFontTx/>
              <a:buBlip>
                <a:blip r:embed="rId2"/>
              </a:buBlip>
              <a:tabLst/>
              <a:defRPr sz="3800" b="0" i="0" u="none" strike="noStrike" cap="none" spc="0" baseline="0">
                <a:ln>
                  <a:noFill/>
                </a:ln>
                <a:solidFill>
                  <a:srgbClr val="3E231A"/>
                </a:solidFill>
                <a:uFillTx/>
                <a:latin typeface="+mn-lt"/>
                <a:ea typeface="+mn-ea"/>
                <a:cs typeface="+mn-cs"/>
                <a:sym typeface="Papyrus"/>
              </a:defRPr>
            </a:lvl7pPr>
            <a:lvl8pPr marL="3759200" marR="0" indent="-469900" algn="l" defTabSz="584200" rtl="0" latinLnBrk="0">
              <a:lnSpc>
                <a:spcPct val="100000"/>
              </a:lnSpc>
              <a:spcBef>
                <a:spcPts val="3000"/>
              </a:spcBef>
              <a:spcAft>
                <a:spcPts val="0"/>
              </a:spcAft>
              <a:buClrTx/>
              <a:buSzPct val="25000"/>
              <a:buFontTx/>
              <a:buBlip>
                <a:blip r:embed="rId2"/>
              </a:buBlip>
              <a:tabLst/>
              <a:defRPr sz="3800" b="0" i="0" u="none" strike="noStrike" cap="none" spc="0" baseline="0">
                <a:ln>
                  <a:noFill/>
                </a:ln>
                <a:solidFill>
                  <a:srgbClr val="3E231A"/>
                </a:solidFill>
                <a:uFillTx/>
                <a:latin typeface="+mn-lt"/>
                <a:ea typeface="+mn-ea"/>
                <a:cs typeface="+mn-cs"/>
                <a:sym typeface="Papyrus"/>
              </a:defRPr>
            </a:lvl8pPr>
            <a:lvl9pPr marL="4229100" marR="0" indent="-469900" algn="l" defTabSz="584200" rtl="0" latinLnBrk="0">
              <a:lnSpc>
                <a:spcPct val="100000"/>
              </a:lnSpc>
              <a:spcBef>
                <a:spcPts val="3000"/>
              </a:spcBef>
              <a:spcAft>
                <a:spcPts val="0"/>
              </a:spcAft>
              <a:buClrTx/>
              <a:buSzPct val="25000"/>
              <a:buFontTx/>
              <a:buBlip>
                <a:blip r:embed="rId2"/>
              </a:buBlip>
              <a:tabLst/>
              <a:defRPr sz="3800" b="0" i="0" u="none" strike="noStrike" cap="none" spc="0" baseline="0">
                <a:ln>
                  <a:noFill/>
                </a:ln>
                <a:solidFill>
                  <a:srgbClr val="3E231A"/>
                </a:solidFill>
                <a:uFillTx/>
                <a:latin typeface="+mn-lt"/>
                <a:ea typeface="+mn-ea"/>
                <a:cs typeface="+mn-cs"/>
                <a:sym typeface="Papyrus"/>
              </a:defRPr>
            </a:lvl9pPr>
          </a:lstStyle>
          <a:p>
            <a:pPr marL="0" indent="0" algn="ctr">
              <a:buNone/>
            </a:pPr>
            <a:r>
              <a:rPr lang="en-GB" sz="3600" dirty="0">
                <a:solidFill>
                  <a:schemeClr val="accent5"/>
                </a:solidFill>
              </a:rPr>
              <a:t>Demonstrates to readers (and examiners) your credibility as a researcher </a:t>
            </a:r>
          </a:p>
          <a:p>
            <a:pPr marL="0" indent="0" algn="ctr" hangingPunct="1">
              <a:spcBef>
                <a:spcPts val="0"/>
              </a:spcBef>
              <a:buSzTx/>
              <a:buFontTx/>
              <a:buNone/>
              <a:defRPr sz="3600">
                <a:solidFill>
                  <a:schemeClr val="accent5"/>
                </a:solidFill>
              </a:defRPr>
            </a:pPr>
            <a:r>
              <a:rPr lang="en-GB" sz="3600" dirty="0">
                <a:solidFill>
                  <a:schemeClr val="accent5"/>
                </a:solidFill>
              </a:rPr>
              <a:t> </a:t>
            </a:r>
          </a:p>
          <a:p>
            <a:r>
              <a:rPr lang="en-GB" dirty="0"/>
              <a:t>you can be a critical thinker in relation to other people’s work as well as your own</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40F3B-9D82-6949-A250-4A22EB91CEAE}"/>
              </a:ext>
            </a:extLst>
          </p:cNvPr>
          <p:cNvSpPr>
            <a:spLocks noGrp="1"/>
          </p:cNvSpPr>
          <p:nvPr>
            <p:ph type="title"/>
          </p:nvPr>
        </p:nvSpPr>
        <p:spPr/>
        <p:txBody>
          <a:bodyPr/>
          <a:lstStyle/>
          <a:p>
            <a:r>
              <a:rPr lang="en-US" dirty="0"/>
              <a:t>Question</a:t>
            </a:r>
          </a:p>
        </p:txBody>
      </p:sp>
      <p:sp>
        <p:nvSpPr>
          <p:cNvPr id="3" name="Text Placeholder 2">
            <a:extLst>
              <a:ext uri="{FF2B5EF4-FFF2-40B4-BE49-F238E27FC236}">
                <a16:creationId xmlns:a16="http://schemas.microsoft.com/office/drawing/2014/main" id="{ABFF9984-90B5-BA40-8CCB-820C527ABEC5}"/>
              </a:ext>
            </a:extLst>
          </p:cNvPr>
          <p:cNvSpPr>
            <a:spLocks noGrp="1"/>
          </p:cNvSpPr>
          <p:nvPr>
            <p:ph type="body" idx="1"/>
          </p:nvPr>
        </p:nvSpPr>
        <p:spPr/>
        <p:txBody>
          <a:bodyPr/>
          <a:lstStyle/>
          <a:p>
            <a:r>
              <a:rPr lang="en-US" dirty="0"/>
              <a:t>Which problems / issues did you encounter in the lit rev process?</a:t>
            </a:r>
          </a:p>
        </p:txBody>
      </p:sp>
    </p:spTree>
    <p:extLst>
      <p:ext uri="{BB962C8B-B14F-4D97-AF65-F5344CB8AC3E}">
        <p14:creationId xmlns:p14="http://schemas.microsoft.com/office/powerpoint/2010/main" val="59186333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Common problems of writing a literature review"/>
          <p:cNvSpPr txBox="1">
            <a:spLocks noGrp="1"/>
          </p:cNvSpPr>
          <p:nvPr>
            <p:ph type="title"/>
          </p:nvPr>
        </p:nvSpPr>
        <p:spPr>
          <a:xfrm>
            <a:off x="1178241" y="960464"/>
            <a:ext cx="10464800" cy="2108200"/>
          </a:xfrm>
          <a:prstGeom prst="rect">
            <a:avLst/>
          </a:prstGeom>
        </p:spPr>
        <p:txBody>
          <a:bodyPr/>
          <a:lstStyle>
            <a:lvl1pPr defTabSz="414781">
              <a:defRPr sz="5112"/>
            </a:lvl1pPr>
          </a:lstStyle>
          <a:p>
            <a:r>
              <a:rPr dirty="0"/>
              <a:t>Common problems of writing a literature review</a:t>
            </a:r>
          </a:p>
        </p:txBody>
      </p:sp>
      <p:sp>
        <p:nvSpPr>
          <p:cNvPr id="172" name="Scope (see previous slides)…"/>
          <p:cNvSpPr txBox="1">
            <a:spLocks noGrp="1"/>
          </p:cNvSpPr>
          <p:nvPr>
            <p:ph type="body" idx="1"/>
          </p:nvPr>
        </p:nvSpPr>
        <p:spPr>
          <a:xfrm>
            <a:off x="1361758" y="2912214"/>
            <a:ext cx="10464801" cy="5487868"/>
          </a:xfrm>
          <a:prstGeom prst="rect">
            <a:avLst/>
          </a:prstGeom>
        </p:spPr>
        <p:txBody>
          <a:bodyPr/>
          <a:lstStyle/>
          <a:p>
            <a:pPr marL="383339" indent="-383339">
              <a:buBlip>
                <a:blip r:embed="rId2"/>
              </a:buBlip>
              <a:defRPr sz="3100"/>
            </a:pPr>
            <a:r>
              <a:rPr lang="it-IT" dirty="0" err="1"/>
              <a:t>Problems</a:t>
            </a:r>
            <a:r>
              <a:rPr lang="it-IT" dirty="0"/>
              <a:t> of </a:t>
            </a:r>
            <a:r>
              <a:rPr lang="it-IT" dirty="0" err="1"/>
              <a:t>s</a:t>
            </a:r>
            <a:r>
              <a:rPr dirty="0"/>
              <a:t>cope</a:t>
            </a:r>
            <a:r>
              <a:rPr lang="it-IT" dirty="0"/>
              <a:t>: </a:t>
            </a:r>
            <a:r>
              <a:rPr lang="it-IT" dirty="0" err="1"/>
              <a:t>what</a:t>
            </a:r>
            <a:r>
              <a:rPr lang="it-IT" dirty="0"/>
              <a:t> to </a:t>
            </a:r>
            <a:r>
              <a:rPr lang="it-IT" dirty="0" err="1"/>
              <a:t>read</a:t>
            </a:r>
            <a:r>
              <a:rPr lang="it-IT" dirty="0"/>
              <a:t>? </a:t>
            </a:r>
            <a:r>
              <a:rPr lang="it-IT" dirty="0" err="1"/>
              <a:t>What</a:t>
            </a:r>
            <a:r>
              <a:rPr lang="it-IT" dirty="0"/>
              <a:t> to include?</a:t>
            </a:r>
          </a:p>
          <a:p>
            <a:pPr marL="383339" indent="-383339">
              <a:buBlip>
                <a:blip r:embed="rId2"/>
              </a:buBlip>
              <a:defRPr sz="3100"/>
            </a:pPr>
            <a:r>
              <a:rPr dirty="0"/>
              <a:t>Structuring as a list/chronology</a:t>
            </a:r>
            <a:r>
              <a:rPr lang="it-IT" dirty="0"/>
              <a:t> (</a:t>
            </a:r>
            <a:r>
              <a:rPr lang="it-IT" dirty="0" err="1"/>
              <a:t>different</a:t>
            </a:r>
            <a:r>
              <a:rPr lang="it-IT" dirty="0"/>
              <a:t> ways)</a:t>
            </a:r>
            <a:endParaRPr dirty="0"/>
          </a:p>
          <a:p>
            <a:pPr marL="383339" indent="-383339">
              <a:buBlip>
                <a:blip r:embed="rId2"/>
              </a:buBlip>
              <a:defRPr sz="3100"/>
            </a:pPr>
            <a:r>
              <a:rPr dirty="0"/>
              <a:t>Articulating your authorial voice (through 3rd person)</a:t>
            </a:r>
          </a:p>
          <a:p>
            <a:pPr marL="383339" indent="-383339">
              <a:buBlip>
                <a:blip r:embed="rId2"/>
              </a:buBlip>
              <a:defRPr sz="3100"/>
            </a:pPr>
            <a:r>
              <a:rPr dirty="0"/>
              <a:t>Emotional work: managing uncertainty and changing identity</a:t>
            </a:r>
            <a:r>
              <a:rPr lang="it-IT" dirty="0"/>
              <a:t> </a:t>
            </a:r>
            <a:r>
              <a:rPr lang="it-IT" dirty="0" err="1"/>
              <a:t>throughout</a:t>
            </a:r>
            <a:r>
              <a:rPr lang="it-IT" dirty="0"/>
              <a:t> the </a:t>
            </a:r>
            <a:r>
              <a:rPr lang="it-IT" dirty="0" err="1"/>
              <a:t>research</a:t>
            </a:r>
            <a:r>
              <a:rPr lang="it-IT" dirty="0"/>
              <a:t> </a:t>
            </a:r>
            <a:r>
              <a:rPr lang="it-IT" dirty="0" err="1"/>
              <a:t>process</a:t>
            </a:r>
            <a:endParaRPr dirty="0"/>
          </a:p>
        </p:txBody>
      </p:sp>
    </p:spTree>
    <p:extLst>
      <p:ext uri="{BB962C8B-B14F-4D97-AF65-F5344CB8AC3E}">
        <p14:creationId xmlns:p14="http://schemas.microsoft.com/office/powerpoint/2010/main" val="35578570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he truth is there is no simple, quick recipe for getting on top of the literatures. It is a slow process of getting clear, a process characterised by uncertainty. And in order to get clear, you have to start out being uncertain. But the bad news is that you stay uncertain throughout the doctorate –even though what it is you are uncertain about changes. So there’s no point fighting it, uncertainty is part of the process. It is usual. It is to be expected.”"/>
          <p:cNvSpPr txBox="1">
            <a:spLocks noGrp="1"/>
          </p:cNvSpPr>
          <p:nvPr>
            <p:ph type="body" idx="13"/>
          </p:nvPr>
        </p:nvSpPr>
        <p:spPr>
          <a:xfrm>
            <a:off x="1270000" y="1085850"/>
            <a:ext cx="10464800" cy="7213601"/>
          </a:xfrm>
          <a:prstGeom prst="rect">
            <a:avLst/>
          </a:prstGeom>
        </p:spPr>
        <p:txBody>
          <a:bodyPr/>
          <a:lstStyle>
            <a:lvl1pPr>
              <a:defRPr sz="3600">
                <a:solidFill>
                  <a:schemeClr val="accent5"/>
                </a:solidFill>
              </a:defRPr>
            </a:lvl1pPr>
          </a:lstStyle>
          <a:p>
            <a:r>
              <a:rPr dirty="0"/>
              <a:t>“The truth is there is no simple, quick recipe for getting on top of the literatures. It is a slow process of getting clear, a process </a:t>
            </a:r>
            <a:r>
              <a:rPr dirty="0" err="1"/>
              <a:t>characterised</a:t>
            </a:r>
            <a:r>
              <a:rPr dirty="0"/>
              <a:t> by uncertainty. And in order to get clear, you have to start out being uncertain. But the bad news is that you stay uncertain throughout the doctorate –even though what it is you are uncertain about changes. So there’s no point fighting it, uncertainty is part of the process. It is usual. It is to be expected.”</a:t>
            </a:r>
          </a:p>
        </p:txBody>
      </p:sp>
      <p:sp>
        <p:nvSpPr>
          <p:cNvPr id="141" name="Thomson and Kamler, 2016"/>
          <p:cNvSpPr txBox="1">
            <a:spLocks noGrp="1"/>
          </p:cNvSpPr>
          <p:nvPr>
            <p:ph type="body" idx="14"/>
          </p:nvPr>
        </p:nvSpPr>
        <p:spPr>
          <a:xfrm>
            <a:off x="1418247" y="8382568"/>
            <a:ext cx="10464801" cy="647701"/>
          </a:xfrm>
          <a:prstGeom prst="rect">
            <a:avLst/>
          </a:prstGeom>
        </p:spPr>
        <p:txBody>
          <a:bodyPr/>
          <a:lstStyle/>
          <a:p>
            <a:r>
              <a:t>Thomson and Kamler, 2016</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Parchment">
  <a:themeElements>
    <a:clrScheme name="Parchment">
      <a:dk1>
        <a:srgbClr val="3E231A"/>
      </a:dk1>
      <a:lt1>
        <a:srgbClr val="24383E"/>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archment">
  <a:themeElements>
    <a:clrScheme name="Parchment">
      <a:dk1>
        <a:srgbClr val="000000"/>
      </a:dk1>
      <a:lt1>
        <a:srgbClr val="FFFFFF"/>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162</TotalTime>
  <Words>2022</Words>
  <Application>Microsoft Macintosh PowerPoint</Application>
  <PresentationFormat>Custom</PresentationFormat>
  <Paragraphs>139</Paragraphs>
  <Slides>41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Helvetica Neue</vt:lpstr>
      <vt:lpstr>Papyrus</vt:lpstr>
      <vt:lpstr>Parchment</vt:lpstr>
      <vt:lpstr>Doctoral Writing Group</vt:lpstr>
      <vt:lpstr>What is a Literature review?</vt:lpstr>
      <vt:lpstr>PowerPoint Presentation</vt:lpstr>
      <vt:lpstr>Strategic functions of the  Literature review #1</vt:lpstr>
      <vt:lpstr>Strategic functions of the  Literature review #2</vt:lpstr>
      <vt:lpstr>Strategic functions of the  Literature review #3</vt:lpstr>
      <vt:lpstr>Question</vt:lpstr>
      <vt:lpstr>Common problems of writing a literature review</vt:lpstr>
      <vt:lpstr>PowerPoint Presentation</vt:lpstr>
      <vt:lpstr>PowerPoint Presentation</vt:lpstr>
      <vt:lpstr>PowerPoint Presentation</vt:lpstr>
      <vt:lpstr>Literature review as an ongoing process (and not necessarily in this order… but iterative)</vt:lpstr>
      <vt:lpstr>Stage 1 - ‘Literature survey’</vt:lpstr>
      <vt:lpstr>Reading with Critical Synopsis Questions  (Wallace and Wray, 2017)</vt:lpstr>
      <vt:lpstr>Exercise 1 </vt:lpstr>
      <vt:lpstr>Stage 2 - Scoping, Mapping, Focusing In (ScoMaFo):</vt:lpstr>
      <vt:lpstr>Mapping the field: building a ‘collective library'</vt:lpstr>
      <vt:lpstr>Inner or collective library?</vt:lpstr>
      <vt:lpstr>PowerPoint Presentation</vt:lpstr>
      <vt:lpstr>Focusing In</vt:lpstr>
      <vt:lpstr>Stage 3 - Creating a research space (CARS)</vt:lpstr>
      <vt:lpstr>Exercise 2</vt:lpstr>
      <vt:lpstr>PowerPoint Presentation</vt:lpstr>
      <vt:lpstr>PowerPoint Presentation</vt:lpstr>
      <vt:lpstr>Establishing a research niche: specific terminology</vt:lpstr>
      <vt:lpstr>Stage 4 – Developing your authorial voice</vt:lpstr>
      <vt:lpstr>What is wrong with...?</vt:lpstr>
      <vt:lpstr>New buds on the family tree</vt:lpstr>
      <vt:lpstr>‘He said, she said...’</vt:lpstr>
      <vt:lpstr>‘Quotomania’</vt:lpstr>
      <vt:lpstr>Exercise 3</vt:lpstr>
      <vt:lpstr>PowerPoint Presentation</vt:lpstr>
      <vt:lpstr>PowerPoint Presentation</vt:lpstr>
      <vt:lpstr>PowerPoint Presentation</vt:lpstr>
      <vt:lpstr>PowerPoint Presentation</vt:lpstr>
      <vt:lpstr>Writing a background chapter  (may or may not be in the lit rev)</vt:lpstr>
      <vt:lpstr>PowerPoint Presentation</vt:lpstr>
      <vt:lpstr>Exercise 4</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Doctoral Writing Group</dc:title>
  <dc:creator>Stefania Donini</dc:creator>
  <cp:lastModifiedBy>Stefania Donini</cp:lastModifiedBy>
  <cp:revision>15</cp:revision>
  <dcterms:created xsi:type="dcterms:W3CDTF">2020-01-23T09:35:14Z</dcterms:created>
  <dcterms:modified xsi:type="dcterms:W3CDTF">2020-01-28T10:51:03Z</dcterms:modified>
</cp:coreProperties>
</file>