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7" r:id="rId2"/>
    <p:sldId id="321" r:id="rId3"/>
    <p:sldId id="322" r:id="rId4"/>
    <p:sldId id="323" r:id="rId5"/>
    <p:sldId id="324" r:id="rId6"/>
    <p:sldId id="326" r:id="rId7"/>
    <p:sldId id="325" r:id="rId8"/>
    <p:sldId id="327" r:id="rId9"/>
    <p:sldId id="328" r:id="rId10"/>
    <p:sldId id="329" r:id="rId11"/>
    <p:sldId id="330" r:id="rId12"/>
    <p:sldId id="331" r:id="rId13"/>
    <p:sldId id="332" r:id="rId14"/>
    <p:sldId id="33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03D1"/>
    <a:srgbClr val="60C943"/>
    <a:srgbClr val="A902EC"/>
    <a:srgbClr val="D78103"/>
    <a:srgbClr val="D12609"/>
    <a:srgbClr val="E1972B"/>
    <a:srgbClr val="75FC10"/>
    <a:srgbClr val="FFFFFF"/>
    <a:srgbClr val="19FF0D"/>
    <a:srgbClr val="FC1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922" autoAdjust="0"/>
  </p:normalViewPr>
  <p:slideViewPr>
    <p:cSldViewPr>
      <p:cViewPr varScale="1">
        <p:scale>
          <a:sx n="85" d="100"/>
          <a:sy n="85" d="100"/>
        </p:scale>
        <p:origin x="96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411E4-E2CA-4FB7-BA33-D6389D56503D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1C216-5607-433E-9FD7-F3B41FEFF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98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881-606A-4FCD-B3C4-C720188A6CE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019-164E-4770-B79E-A05E412F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47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881-606A-4FCD-B3C4-C720188A6CE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019-164E-4770-B79E-A05E412F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644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881-606A-4FCD-B3C4-C720188A6CE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019-164E-4770-B79E-A05E412F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67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881-606A-4FCD-B3C4-C720188A6CE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019-164E-4770-B79E-A05E412F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64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881-606A-4FCD-B3C4-C720188A6CE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019-164E-4770-B79E-A05E412F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670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881-606A-4FCD-B3C4-C720188A6CE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019-164E-4770-B79E-A05E412F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89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881-606A-4FCD-B3C4-C720188A6CE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019-164E-4770-B79E-A05E412F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666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881-606A-4FCD-B3C4-C720188A6CE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019-164E-4770-B79E-A05E412F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84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881-606A-4FCD-B3C4-C720188A6CE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019-164E-4770-B79E-A05E412F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317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881-606A-4FCD-B3C4-C720188A6CE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019-164E-4770-B79E-A05E412F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015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881-606A-4FCD-B3C4-C720188A6CE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019-164E-4770-B79E-A05E412F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66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B5881-606A-4FCD-B3C4-C720188A6CE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BD019-164E-4770-B79E-A05E412F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93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ADEFF4-B571-4A8D-B6CF-CB85E66F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68" y="728700"/>
            <a:ext cx="8253695" cy="1368152"/>
          </a:xfrm>
        </p:spPr>
        <p:txBody>
          <a:bodyPr>
            <a:normAutofit fontScale="90000"/>
          </a:bodyPr>
          <a:lstStyle/>
          <a:p>
            <a:r>
              <a:rPr lang="en-US" sz="4800" b="1" spc="300" dirty="0">
                <a:solidFill>
                  <a:srgbClr val="E9DC37"/>
                </a:solidFill>
                <a:latin typeface="Caliban" pitchFamily="2" charset="0"/>
                <a:cs typeface="Caliban" pitchFamily="2" charset="0"/>
              </a:rPr>
              <a:t>WRITING AS ‘PRACTICE’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E35A17-1AF8-4FF1-A06B-5BC2C838A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685" y="1412776"/>
            <a:ext cx="6873273" cy="389426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	</a:t>
            </a:r>
          </a:p>
          <a:p>
            <a:pPr marL="0" indent="0">
              <a:buNone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Practice: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web of things we know ABOUT, and know HOW to do, because we work those physical and mental muscles regularly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Paying attention to what we DON’T KNOW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Finished products: ARTEFACTS of a PROCESS</a:t>
            </a:r>
            <a:endParaRPr lang="en-US" sz="1400" b="1" dirty="0">
              <a:latin typeface="Caliban" pitchFamily="2" charset="0"/>
              <a:cs typeface="Caliban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2E92A4-DB56-412E-945D-81D1EF7D0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96" y="3573016"/>
            <a:ext cx="4316555" cy="2880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FBDC68-C251-4E1C-BF13-B824AD588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351" y="3555624"/>
            <a:ext cx="3937140" cy="289771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6E2859A-4991-4FD1-9ED5-CA16D8ADE581}"/>
              </a:ext>
            </a:extLst>
          </p:cNvPr>
          <p:cNvSpPr txBox="1">
            <a:spLocks/>
          </p:cNvSpPr>
          <p:nvPr/>
        </p:nvSpPr>
        <p:spPr>
          <a:xfrm>
            <a:off x="251520" y="196097"/>
            <a:ext cx="8205505" cy="836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Caliban" pitchFamily="2" charset="0"/>
                <a:cs typeface="Caliban" pitchFamily="2" charset="0"/>
              </a:rPr>
              <a:t>GSMD Doctoral Writing Workshop I / 6.10.20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Caliban" pitchFamily="2" charset="0"/>
                <a:cs typeface="Caliban" pitchFamily="2" charset="0"/>
              </a:rPr>
              <a:t>Nick Bonadies / Nicholas.Bonadies@stu.gsmd.ac.uk</a:t>
            </a:r>
          </a:p>
        </p:txBody>
      </p:sp>
    </p:spTree>
    <p:extLst>
      <p:ext uri="{BB962C8B-B14F-4D97-AF65-F5344CB8AC3E}">
        <p14:creationId xmlns:p14="http://schemas.microsoft.com/office/powerpoint/2010/main" val="220256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7"/>
    </mc:Choice>
    <mc:Fallback xmlns="">
      <p:transition spd="slow" advTm="1815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ADEFF4-B571-4A8D-B6CF-CB85E66F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52" y="-104260"/>
            <a:ext cx="8253695" cy="1368152"/>
          </a:xfrm>
        </p:spPr>
        <p:txBody>
          <a:bodyPr>
            <a:normAutofit/>
          </a:bodyPr>
          <a:lstStyle/>
          <a:p>
            <a:r>
              <a:rPr lang="en-US" sz="4800" b="1" spc="300" dirty="0">
                <a:solidFill>
                  <a:srgbClr val="00B050"/>
                </a:solidFill>
                <a:latin typeface="Caliban" pitchFamily="2" charset="0"/>
                <a:cs typeface="Caliban" pitchFamily="2" charset="0"/>
              </a:rPr>
              <a:t>S  P  A  C  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FD5E2E1-8744-4FC6-B539-5AE056AC0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301110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8F89B9D-3FA5-4F36-84C7-966CCFB2B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448748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18221C6-3D67-4A9F-BCA1-5284595CA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4B43091-F795-4B0D-A8A6-41F4FCEC3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305EC2E-72C4-41B2-BEE9-094C52061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051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37FA99-22FF-410C-B7B7-436B195A9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224" y="898128"/>
            <a:ext cx="2559156" cy="34122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9C5472-F8E0-45D4-8AE9-9B15F7B1B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15" y="948796"/>
            <a:ext cx="4269978" cy="5693304"/>
          </a:xfrm>
          <a:prstGeom prst="rect">
            <a:avLst/>
          </a:prstGeom>
        </p:spPr>
      </p:pic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F64494FC-4F65-4CFD-87A1-5A7576328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876" y="3194423"/>
            <a:ext cx="2553515" cy="340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52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7"/>
    </mc:Choice>
    <mc:Fallback xmlns="">
      <p:transition spd="slow" advTm="1815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ADEFF4-B571-4A8D-B6CF-CB85E66F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3864"/>
            <a:ext cx="8253695" cy="1368152"/>
          </a:xfrm>
        </p:spPr>
        <p:txBody>
          <a:bodyPr>
            <a:normAutofit/>
          </a:bodyPr>
          <a:lstStyle/>
          <a:p>
            <a:r>
              <a:rPr lang="en-US" sz="4800" b="1" spc="300" dirty="0">
                <a:solidFill>
                  <a:srgbClr val="F303D1"/>
                </a:solidFill>
                <a:latin typeface="Caliban" pitchFamily="2" charset="0"/>
                <a:cs typeface="Caliban" pitchFamily="2" charset="0"/>
              </a:rPr>
              <a:t>OTHER PEOPLE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FD5E2E1-8744-4FC6-B539-5AE056AC0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301110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8F89B9D-3FA5-4F36-84C7-966CCFB2B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448748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76E6463-A63C-48DB-A6AA-8A6E33B1E8F1}"/>
              </a:ext>
            </a:extLst>
          </p:cNvPr>
          <p:cNvSpPr txBox="1">
            <a:spLocks/>
          </p:cNvSpPr>
          <p:nvPr/>
        </p:nvSpPr>
        <p:spPr>
          <a:xfrm>
            <a:off x="6078869" y="5267803"/>
            <a:ext cx="2539337" cy="10081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latin typeface="Caliban" pitchFamily="2" charset="0"/>
                <a:cs typeface="Caliban" pitchFamily="2" charset="0"/>
              </a:rPr>
              <a:t>Wendy Laura Belcher, </a:t>
            </a:r>
            <a:r>
              <a:rPr lang="en-US" sz="1600" i="1" dirty="0">
                <a:latin typeface="Caliban" pitchFamily="2" charset="0"/>
                <a:cs typeface="Caliban" pitchFamily="2" charset="0"/>
              </a:rPr>
              <a:t>Writing Your Journal Article in 12 Weeks</a:t>
            </a:r>
            <a:endParaRPr lang="en-US" sz="1600" dirty="0">
              <a:latin typeface="Caliban" pitchFamily="2" charset="0"/>
              <a:cs typeface="Caliban" pitchFamily="2" charset="0"/>
            </a:endParaRPr>
          </a:p>
          <a:p>
            <a:pPr marL="0" indent="0" algn="r">
              <a:buNone/>
            </a:pPr>
            <a:endParaRPr lang="en-US" sz="1600" dirty="0">
              <a:latin typeface="Caliban" pitchFamily="2" charset="0"/>
              <a:cs typeface="Caliban" pitchFamily="2" charset="0"/>
            </a:endParaRPr>
          </a:p>
          <a:p>
            <a:pPr marL="0" indent="0" algn="r">
              <a:buNone/>
            </a:pPr>
            <a:endParaRPr lang="en-US" sz="1800" dirty="0">
              <a:latin typeface="Caliban" pitchFamily="2" charset="0"/>
              <a:cs typeface="Caliban" pitchFamily="2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18221C6-3D67-4A9F-BCA1-5284595CA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4B43091-F795-4B0D-A8A6-41F4FCEC3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305EC2E-72C4-41B2-BEE9-094C52061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051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8" name="Picture 14">
            <a:extLst>
              <a:ext uri="{FF2B5EF4-FFF2-40B4-BE49-F238E27FC236}">
                <a16:creationId xmlns:a16="http://schemas.microsoft.com/office/drawing/2014/main" id="{85B59C19-5BCF-44A6-8943-9922663DD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57" y="1470435"/>
            <a:ext cx="5814313" cy="178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5">
            <a:extLst>
              <a:ext uri="{FF2B5EF4-FFF2-40B4-BE49-F238E27FC236}">
                <a16:creationId xmlns:a16="http://schemas.microsoft.com/office/drawing/2014/main" id="{D436BA5C-67D4-4239-8546-578C145D8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07" y="3429359"/>
            <a:ext cx="5814315" cy="315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7F26F93F-16AA-4788-8173-75349B0BA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8A7DFE44-16AA-402A-A30C-6EFA9A96D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09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A0C7927B-89BC-4961-B494-D38476FC0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095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1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7"/>
    </mc:Choice>
    <mc:Fallback xmlns="">
      <p:transition spd="slow" advTm="1815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ADEFF4-B571-4A8D-B6CF-CB85E66F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3864"/>
            <a:ext cx="8253695" cy="1368152"/>
          </a:xfrm>
        </p:spPr>
        <p:txBody>
          <a:bodyPr>
            <a:normAutofit/>
          </a:bodyPr>
          <a:lstStyle/>
          <a:p>
            <a:r>
              <a:rPr lang="en-US" sz="4800" b="1" spc="300" dirty="0">
                <a:solidFill>
                  <a:srgbClr val="F303D1"/>
                </a:solidFill>
                <a:latin typeface="Caliban" pitchFamily="2" charset="0"/>
                <a:cs typeface="Caliban" pitchFamily="2" charset="0"/>
              </a:rPr>
              <a:t>OTHER PEOPLE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FD5E2E1-8744-4FC6-B539-5AE056AC0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301110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8F89B9D-3FA5-4F36-84C7-966CCFB2B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448748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18221C6-3D67-4A9F-BCA1-5284595CA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4B43091-F795-4B0D-A8A6-41F4FCEC3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305EC2E-72C4-41B2-BEE9-094C52061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051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F26F93F-16AA-4788-8173-75349B0BA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8A7DFE44-16AA-402A-A30C-6EFA9A96D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09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A0C7927B-89BC-4961-B494-D38476FC0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095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2" name="Picture 2" descr="Image preview">
            <a:extLst>
              <a:ext uri="{FF2B5EF4-FFF2-40B4-BE49-F238E27FC236}">
                <a16:creationId xmlns:a16="http://schemas.microsoft.com/office/drawing/2014/main" id="{EC8E46D7-2805-4F56-B777-C07F9DA01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r="-440" b="14300"/>
          <a:stretch/>
        </p:blipFill>
        <p:spPr bwMode="auto">
          <a:xfrm>
            <a:off x="2635486" y="1409700"/>
            <a:ext cx="387302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0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7"/>
    </mc:Choice>
    <mc:Fallback xmlns="">
      <p:transition spd="slow" advTm="1815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ADEFF4-B571-4A8D-B6CF-CB85E66F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52" y="476673"/>
            <a:ext cx="8253695" cy="1368152"/>
          </a:xfrm>
        </p:spPr>
        <p:txBody>
          <a:bodyPr>
            <a:normAutofit fontScale="90000"/>
          </a:bodyPr>
          <a:lstStyle/>
          <a:p>
            <a:r>
              <a:rPr lang="en-US" sz="4800" b="1" spc="300" dirty="0">
                <a:solidFill>
                  <a:srgbClr val="FF0000"/>
                </a:solidFill>
                <a:latin typeface="Caliban" pitchFamily="2" charset="0"/>
                <a:cs typeface="Caliban" pitchFamily="2" charset="0"/>
              </a:rPr>
              <a:t>GETTING STARTED IS HARD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0609696-9EBA-4950-B77A-3AB1BC4B6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5362" y="1412776"/>
            <a:ext cx="6873273" cy="522932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	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People generally don’t choose to self-sabotage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WHAT IS GETTING AT YOU ABOUT WRITING?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‘Craftsman’ attitude:</a:t>
            </a:r>
            <a:endParaRPr lang="en-US" sz="1400" b="1" dirty="0">
              <a:latin typeface="Caliban" pitchFamily="2" charset="0"/>
              <a:cs typeface="Caliban" pitchFamily="2" charset="0"/>
            </a:endParaRPr>
          </a:p>
          <a:p>
            <a:pPr>
              <a:buFontTx/>
              <a:buChar char="-"/>
            </a:pPr>
            <a:endParaRPr lang="en-US" sz="1800" b="1" dirty="0">
              <a:latin typeface="Caliban" pitchFamily="2" charset="0"/>
              <a:cs typeface="Caliban" pitchFamily="2" charset="0"/>
            </a:endParaRPr>
          </a:p>
          <a:p>
            <a:pPr marL="0" indent="0">
              <a:buNone/>
            </a:pPr>
            <a:endParaRPr lang="en-US" sz="1400" b="1" dirty="0">
              <a:latin typeface="Caliban" pitchFamily="2" charset="0"/>
              <a:cs typeface="Caliban" pitchFamily="2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FD5E2E1-8744-4FC6-B539-5AE056AC0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301110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8F89B9D-3FA5-4F36-84C7-966CCFB2B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448748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76E6463-A63C-48DB-A6AA-8A6E33B1E8F1}"/>
              </a:ext>
            </a:extLst>
          </p:cNvPr>
          <p:cNvSpPr txBox="1">
            <a:spLocks/>
          </p:cNvSpPr>
          <p:nvPr/>
        </p:nvSpPr>
        <p:spPr>
          <a:xfrm>
            <a:off x="3552115" y="6058496"/>
            <a:ext cx="454827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 err="1">
                <a:latin typeface="Caliban" pitchFamily="2" charset="0"/>
                <a:cs typeface="Caliban" pitchFamily="2" charset="0"/>
              </a:rPr>
              <a:t>Joli</a:t>
            </a:r>
            <a:r>
              <a:rPr lang="en-US" sz="1600" dirty="0">
                <a:latin typeface="Caliban" pitchFamily="2" charset="0"/>
                <a:cs typeface="Caliban" pitchFamily="2" charset="0"/>
              </a:rPr>
              <a:t> Jensen, </a:t>
            </a:r>
            <a:r>
              <a:rPr lang="en-US" sz="1600" i="1" dirty="0">
                <a:latin typeface="Caliban" pitchFamily="2" charset="0"/>
                <a:cs typeface="Caliban" pitchFamily="2" charset="0"/>
              </a:rPr>
              <a:t>Write No Matter What: Advice for Academics</a:t>
            </a:r>
            <a:endParaRPr lang="en-US" sz="1600" dirty="0">
              <a:latin typeface="Caliban" pitchFamily="2" charset="0"/>
              <a:cs typeface="Caliban" pitchFamily="2" charset="0"/>
            </a:endParaRPr>
          </a:p>
          <a:p>
            <a:pPr marL="0" indent="0" algn="r">
              <a:buNone/>
            </a:pPr>
            <a:endParaRPr lang="en-US" sz="1600" dirty="0">
              <a:latin typeface="Caliban" pitchFamily="2" charset="0"/>
              <a:cs typeface="Caliban" pitchFamily="2" charset="0"/>
            </a:endParaRPr>
          </a:p>
          <a:p>
            <a:pPr marL="0" indent="0" algn="r">
              <a:buNone/>
            </a:pPr>
            <a:endParaRPr lang="en-US" sz="1800" dirty="0">
              <a:latin typeface="Caliban" pitchFamily="2" charset="0"/>
              <a:cs typeface="Caliban" pitchFamily="2" charset="0"/>
            </a:endParaRPr>
          </a:p>
        </p:txBody>
      </p:sp>
      <p:pic>
        <p:nvPicPr>
          <p:cNvPr id="6146" name="Picture 1">
            <a:extLst>
              <a:ext uri="{FF2B5EF4-FFF2-40B4-BE49-F238E27FC236}">
                <a16:creationId xmlns:a16="http://schemas.microsoft.com/office/drawing/2014/main" id="{18878F72-CDD1-4AF6-B1C1-EF797AF28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81" y="3135916"/>
            <a:ext cx="4154064" cy="216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2">
            <a:extLst>
              <a:ext uri="{FF2B5EF4-FFF2-40B4-BE49-F238E27FC236}">
                <a16:creationId xmlns:a16="http://schemas.microsoft.com/office/drawing/2014/main" id="{F87C2C0E-62BC-402F-846A-BEBCB4DA3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399" y="2459658"/>
            <a:ext cx="4036446" cy="35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3DF3726E-CD0E-488D-B762-17FA6EDAB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695DD66-B407-4933-A8D7-9F048767C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09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6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7"/>
    </mc:Choice>
    <mc:Fallback xmlns="">
      <p:transition spd="slow" advTm="1815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ADEFF4-B571-4A8D-B6CF-CB85E66F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52" y="476673"/>
            <a:ext cx="8253695" cy="1368152"/>
          </a:xfrm>
        </p:spPr>
        <p:txBody>
          <a:bodyPr>
            <a:normAutofit/>
          </a:bodyPr>
          <a:lstStyle/>
          <a:p>
            <a:r>
              <a:rPr lang="en-US" sz="4800" b="1" spc="300" dirty="0">
                <a:solidFill>
                  <a:srgbClr val="00B0F0"/>
                </a:solidFill>
                <a:latin typeface="Caliban" pitchFamily="2" charset="0"/>
                <a:cs typeface="Caliban" pitchFamily="2" charset="0"/>
              </a:rPr>
              <a:t>FOR DISCUSSION :)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0609696-9EBA-4950-B77A-3AB1BC4B6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5362" y="1412776"/>
            <a:ext cx="6873273" cy="522932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	</a:t>
            </a:r>
          </a:p>
          <a:p>
            <a:pPr marL="0" indent="0">
              <a:buNone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SUMMARY: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GENERATES content, rather than REFLECTING content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Regular PRACTICE generates SKILL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Finished writing is an ARTEFACT of thinking-through-writing, a ‘PERFORMANCE’ of knowledge</a:t>
            </a:r>
          </a:p>
          <a:p>
            <a:pPr>
              <a:buFontTx/>
              <a:buChar char="-"/>
            </a:pPr>
            <a:endParaRPr lang="en-US" sz="1800" b="1" dirty="0">
              <a:latin typeface="Caliban" pitchFamily="2" charset="0"/>
              <a:cs typeface="Caliban" pitchFamily="2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00B050"/>
                </a:solidFill>
                <a:latin typeface="Caliban" pitchFamily="2" charset="0"/>
                <a:cs typeface="Caliban" pitchFamily="2" charset="0"/>
              </a:rPr>
              <a:t>THOUGHTS FOR DISCUSSION:</a:t>
            </a:r>
          </a:p>
          <a:p>
            <a:pPr>
              <a:buFontTx/>
              <a:buChar char="-"/>
            </a:pPr>
            <a:r>
              <a:rPr lang="en-US" sz="1800" b="1" dirty="0">
                <a:solidFill>
                  <a:srgbClr val="00B050"/>
                </a:solidFill>
                <a:latin typeface="Caliban" pitchFamily="2" charset="0"/>
                <a:cs typeface="Caliban" pitchFamily="2" charset="0"/>
              </a:rPr>
              <a:t>WHAT GOES INTO A WRITING ‘PRACTICE’?</a:t>
            </a:r>
          </a:p>
          <a:p>
            <a:pPr>
              <a:buFontTx/>
              <a:buChar char="-"/>
            </a:pPr>
            <a:r>
              <a:rPr lang="en-US" sz="1800" b="1" dirty="0">
                <a:solidFill>
                  <a:srgbClr val="00B050"/>
                </a:solidFill>
                <a:latin typeface="Caliban" pitchFamily="2" charset="0"/>
                <a:cs typeface="Caliban" pitchFamily="2" charset="0"/>
              </a:rPr>
              <a:t>What, in your ‘practice’, HAS GOT YOU HUNG UP?</a:t>
            </a:r>
          </a:p>
          <a:p>
            <a:pPr>
              <a:buFontTx/>
              <a:buChar char="-"/>
            </a:pPr>
            <a:r>
              <a:rPr lang="en-US" sz="1800" b="1" dirty="0">
                <a:solidFill>
                  <a:srgbClr val="00B050"/>
                </a:solidFill>
                <a:latin typeface="Caliban" pitchFamily="2" charset="0"/>
                <a:cs typeface="Caliban" pitchFamily="2" charset="0"/>
              </a:rPr>
              <a:t>What’s going really WELL for you?</a:t>
            </a:r>
          </a:p>
          <a:p>
            <a:pPr>
              <a:buFontTx/>
              <a:buChar char="-"/>
            </a:pPr>
            <a:endParaRPr lang="en-US" sz="1800" b="1" dirty="0">
              <a:solidFill>
                <a:srgbClr val="00B050"/>
              </a:solidFill>
              <a:latin typeface="Caliban" pitchFamily="2" charset="0"/>
              <a:cs typeface="Caliban" pitchFamily="2" charset="0"/>
            </a:endParaRPr>
          </a:p>
          <a:p>
            <a:pPr>
              <a:buFontTx/>
              <a:buChar char="-"/>
            </a:pPr>
            <a:endParaRPr lang="en-US" sz="1800" b="1" dirty="0">
              <a:latin typeface="Caliban" pitchFamily="2" charset="0"/>
              <a:cs typeface="Caliban" pitchFamily="2" charset="0"/>
            </a:endParaRPr>
          </a:p>
          <a:p>
            <a:pPr marL="0" indent="0">
              <a:buNone/>
            </a:pPr>
            <a:endParaRPr lang="en-US" sz="1400" b="1" dirty="0">
              <a:latin typeface="Caliban" pitchFamily="2" charset="0"/>
              <a:cs typeface="Cali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34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7"/>
    </mc:Choice>
    <mc:Fallback xmlns="">
      <p:transition spd="slow" advTm="1815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ADEFF4-B571-4A8D-B6CF-CB85E66F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52" y="476673"/>
            <a:ext cx="8253695" cy="1368152"/>
          </a:xfrm>
        </p:spPr>
        <p:txBody>
          <a:bodyPr>
            <a:normAutofit fontScale="90000"/>
          </a:bodyPr>
          <a:lstStyle/>
          <a:p>
            <a:r>
              <a:rPr lang="en-US" sz="4800" b="1" spc="300" dirty="0">
                <a:solidFill>
                  <a:srgbClr val="E9DC37"/>
                </a:solidFill>
                <a:latin typeface="Caliban" pitchFamily="2" charset="0"/>
                <a:cs typeface="Caliban" pitchFamily="2" charset="0"/>
              </a:rPr>
              <a:t>WRITING AS ‘PRACTICE’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5C5A2D-F3D4-4632-A388-1911E252DBE3}"/>
              </a:ext>
            </a:extLst>
          </p:cNvPr>
          <p:cNvPicPr/>
          <p:nvPr/>
        </p:nvPicPr>
        <p:blipFill rotWithShape="1">
          <a:blip r:embed="rId2"/>
          <a:srcRect l="1" r="-518" b="67980"/>
          <a:stretch/>
        </p:blipFill>
        <p:spPr>
          <a:xfrm>
            <a:off x="427252" y="1614685"/>
            <a:ext cx="5080852" cy="15262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A6BE4D-216F-4587-9E62-17DD503E56F2}"/>
              </a:ext>
            </a:extLst>
          </p:cNvPr>
          <p:cNvPicPr/>
          <p:nvPr/>
        </p:nvPicPr>
        <p:blipFill rotWithShape="1">
          <a:blip r:embed="rId3"/>
          <a:srcRect t="44827" r="112" b="15848"/>
          <a:stretch/>
        </p:blipFill>
        <p:spPr>
          <a:xfrm>
            <a:off x="3074122" y="3649096"/>
            <a:ext cx="5688632" cy="195833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D69733B-E30D-4DB6-8ABE-45F8950BD0EE}"/>
              </a:ext>
            </a:extLst>
          </p:cNvPr>
          <p:cNvSpPr txBox="1">
            <a:spLocks/>
          </p:cNvSpPr>
          <p:nvPr/>
        </p:nvSpPr>
        <p:spPr>
          <a:xfrm>
            <a:off x="953399" y="3127019"/>
            <a:ext cx="454827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200" dirty="0">
                <a:latin typeface="Caliban" pitchFamily="2" charset="0"/>
                <a:cs typeface="Caliban" pitchFamily="2" charset="0"/>
              </a:rPr>
              <a:t>Rachael Cayley</a:t>
            </a:r>
            <a:r>
              <a:rPr lang="en-US" sz="1200" i="1" dirty="0">
                <a:latin typeface="Caliban" pitchFamily="2" charset="0"/>
                <a:cs typeface="Caliban" pitchFamily="2" charset="0"/>
              </a:rPr>
              <a:t>, Explorations of Style: A Blog about Academic Writing</a:t>
            </a:r>
          </a:p>
          <a:p>
            <a:pPr marL="0" indent="0" algn="r">
              <a:buNone/>
            </a:pPr>
            <a:endParaRPr lang="en-US" sz="1800" dirty="0">
              <a:latin typeface="Caliban" pitchFamily="2" charset="0"/>
              <a:cs typeface="Caliban" pitchFamily="2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92B2F5A-DCC9-4E99-A6BB-3CDBE05F39EC}"/>
              </a:ext>
            </a:extLst>
          </p:cNvPr>
          <p:cNvSpPr txBox="1">
            <a:spLocks/>
          </p:cNvSpPr>
          <p:nvPr/>
        </p:nvSpPr>
        <p:spPr>
          <a:xfrm>
            <a:off x="4214480" y="5435346"/>
            <a:ext cx="454827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 err="1">
                <a:latin typeface="Caliban" pitchFamily="2" charset="0"/>
                <a:cs typeface="Caliban" pitchFamily="2" charset="0"/>
              </a:rPr>
              <a:t>Gravett</a:t>
            </a:r>
            <a:r>
              <a:rPr lang="en-US" sz="1600" dirty="0">
                <a:latin typeface="Caliban" pitchFamily="2" charset="0"/>
                <a:cs typeface="Caliban" pitchFamily="2" charset="0"/>
              </a:rPr>
              <a:t> et. al., </a:t>
            </a:r>
            <a:r>
              <a:rPr lang="en-US" sz="1600" i="1" dirty="0">
                <a:latin typeface="Caliban" pitchFamily="2" charset="0"/>
                <a:cs typeface="Caliban" pitchFamily="2" charset="0"/>
              </a:rPr>
              <a:t>Finding Your Way in Academic Writing</a:t>
            </a:r>
          </a:p>
          <a:p>
            <a:pPr marL="0" indent="0" algn="r">
              <a:buNone/>
            </a:pPr>
            <a:endParaRPr lang="en-US" sz="1800" dirty="0">
              <a:latin typeface="Caliban" pitchFamily="2" charset="0"/>
              <a:cs typeface="Cali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1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7"/>
    </mc:Choice>
    <mc:Fallback xmlns="">
      <p:transition spd="slow" advTm="1815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ADEFF4-B571-4A8D-B6CF-CB85E66F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52" y="476673"/>
            <a:ext cx="8253695" cy="1368152"/>
          </a:xfrm>
        </p:spPr>
        <p:txBody>
          <a:bodyPr>
            <a:normAutofit fontScale="90000"/>
          </a:bodyPr>
          <a:lstStyle/>
          <a:p>
            <a:r>
              <a:rPr lang="en-US" sz="4800" b="1" spc="300" dirty="0">
                <a:solidFill>
                  <a:srgbClr val="E9DC37"/>
                </a:solidFill>
                <a:latin typeface="Caliban" pitchFamily="2" charset="0"/>
                <a:cs typeface="Caliban" pitchFamily="2" charset="0"/>
              </a:rPr>
              <a:t>WRITING AS ‘PRACTICE’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D69733B-E30D-4DB6-8ABE-45F8950BD0EE}"/>
              </a:ext>
            </a:extLst>
          </p:cNvPr>
          <p:cNvSpPr txBox="1">
            <a:spLocks/>
          </p:cNvSpPr>
          <p:nvPr/>
        </p:nvSpPr>
        <p:spPr>
          <a:xfrm>
            <a:off x="4428803" y="2564904"/>
            <a:ext cx="1727373" cy="1570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latin typeface="Caliban" pitchFamily="2" charset="0"/>
                <a:cs typeface="Caliban" pitchFamily="2" charset="0"/>
              </a:rPr>
              <a:t>Wendy Laura Belcher, </a:t>
            </a:r>
            <a:r>
              <a:rPr lang="en-US" sz="1200" i="1" dirty="0">
                <a:latin typeface="Caliban" pitchFamily="2" charset="0"/>
                <a:cs typeface="Caliban" pitchFamily="2" charset="0"/>
              </a:rPr>
              <a:t>Writing Your Journal Article in 12 Weeks</a:t>
            </a:r>
            <a:endParaRPr lang="en-US" sz="1200" dirty="0">
              <a:latin typeface="Caliban" pitchFamily="2" charset="0"/>
              <a:cs typeface="Caliban" pitchFamily="2" charset="0"/>
            </a:endParaRPr>
          </a:p>
          <a:p>
            <a:pPr marL="0" indent="0" algn="r">
              <a:buNone/>
            </a:pPr>
            <a:endParaRPr lang="en-US" sz="1800" dirty="0">
              <a:latin typeface="Caliban" pitchFamily="2" charset="0"/>
              <a:cs typeface="Caliban" pitchFamily="2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92B2F5A-DCC9-4E99-A6BB-3CDBE05F39EC}"/>
              </a:ext>
            </a:extLst>
          </p:cNvPr>
          <p:cNvSpPr txBox="1">
            <a:spLocks/>
          </p:cNvSpPr>
          <p:nvPr/>
        </p:nvSpPr>
        <p:spPr>
          <a:xfrm>
            <a:off x="4214480" y="5435346"/>
            <a:ext cx="454827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200" dirty="0" err="1">
                <a:latin typeface="Caliban" pitchFamily="2" charset="0"/>
                <a:cs typeface="Caliban" pitchFamily="2" charset="0"/>
              </a:rPr>
              <a:t>Joli</a:t>
            </a:r>
            <a:r>
              <a:rPr lang="en-US" sz="1200" dirty="0">
                <a:latin typeface="Caliban" pitchFamily="2" charset="0"/>
                <a:cs typeface="Caliban" pitchFamily="2" charset="0"/>
              </a:rPr>
              <a:t> Jensen, </a:t>
            </a:r>
            <a:r>
              <a:rPr lang="en-US" sz="1200" i="1" dirty="0">
                <a:latin typeface="Caliban" pitchFamily="2" charset="0"/>
                <a:cs typeface="Caliban" pitchFamily="2" charset="0"/>
              </a:rPr>
              <a:t>Write No Matter What: Advice for Academics</a:t>
            </a:r>
            <a:endParaRPr lang="en-US" sz="1200" dirty="0">
              <a:latin typeface="Caliban" pitchFamily="2" charset="0"/>
              <a:cs typeface="Caliban" pitchFamily="2" charset="0"/>
            </a:endParaRPr>
          </a:p>
          <a:p>
            <a:pPr marL="0" indent="0" algn="r">
              <a:buNone/>
            </a:pPr>
            <a:endParaRPr lang="en-US" sz="1800" dirty="0">
              <a:latin typeface="Caliban" pitchFamily="2" charset="0"/>
              <a:cs typeface="Caliban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671E19-A5D2-4333-8FEE-9DF3CCE25B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1457927"/>
            <a:ext cx="4105275" cy="2419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7D8B11-746D-4712-B906-FF683F357D8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462655" y="4096131"/>
            <a:ext cx="5465445" cy="133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5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7"/>
    </mc:Choice>
    <mc:Fallback xmlns="">
      <p:transition spd="slow" advTm="1815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ADEFF4-B571-4A8D-B6CF-CB85E66F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52" y="476673"/>
            <a:ext cx="8253695" cy="1368152"/>
          </a:xfrm>
        </p:spPr>
        <p:txBody>
          <a:bodyPr>
            <a:normAutofit fontScale="90000"/>
          </a:bodyPr>
          <a:lstStyle/>
          <a:p>
            <a:r>
              <a:rPr lang="en-US" sz="4800" b="1" spc="300" dirty="0">
                <a:solidFill>
                  <a:srgbClr val="E9DC37"/>
                </a:solidFill>
                <a:latin typeface="Caliban" pitchFamily="2" charset="0"/>
                <a:cs typeface="Caliban" pitchFamily="2" charset="0"/>
              </a:rPr>
              <a:t>WRITING AS ‘PRACTICE’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0609696-9EBA-4950-B77A-3AB1BC4B6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5362" y="1412776"/>
            <a:ext cx="6873273" cy="339020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	</a:t>
            </a:r>
          </a:p>
          <a:p>
            <a:pPr marL="0" indent="0">
              <a:buNone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SUMMARY: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GENERATES content, rather than REFLECTING content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Regular PRACTICE generates SKILL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Finished writing is an ARTEFACT of thinking-through-writing, a ‘PERFORMANCE’ of knowledge</a:t>
            </a:r>
          </a:p>
          <a:p>
            <a:pPr marL="0" indent="0">
              <a:buNone/>
            </a:pPr>
            <a:endParaRPr lang="en-US" sz="1400" b="1" dirty="0">
              <a:latin typeface="Caliban" pitchFamily="2" charset="0"/>
              <a:cs typeface="Cali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7"/>
    </mc:Choice>
    <mc:Fallback xmlns="">
      <p:transition spd="slow" advTm="1815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ADEFF4-B571-4A8D-B6CF-CB85E66F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52" y="476673"/>
            <a:ext cx="8253695" cy="1368152"/>
          </a:xfrm>
        </p:spPr>
        <p:txBody>
          <a:bodyPr>
            <a:normAutofit fontScale="90000"/>
          </a:bodyPr>
          <a:lstStyle/>
          <a:p>
            <a:r>
              <a:rPr lang="en-US" sz="4800" b="1" spc="300" dirty="0">
                <a:solidFill>
                  <a:srgbClr val="E9DC37"/>
                </a:solidFill>
                <a:latin typeface="Caliban" pitchFamily="2" charset="0"/>
                <a:cs typeface="Caliban" pitchFamily="2" charset="0"/>
              </a:rPr>
              <a:t>WRITING AS ‘PRACTICE’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0609696-9EBA-4950-B77A-3AB1BC4B6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5362" y="1412776"/>
            <a:ext cx="6873273" cy="522932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	</a:t>
            </a:r>
          </a:p>
          <a:p>
            <a:pPr marL="0" indent="0">
              <a:buNone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SUMMARY: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GENERATES content, rather than REFLECTING content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Regular PRACTICE generates SKILL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Finished writing is an ARTEFACT of thinking-through-writing, a ‘PERFORMANCE’ of knowledge</a:t>
            </a:r>
          </a:p>
          <a:p>
            <a:pPr>
              <a:buFontTx/>
              <a:buChar char="-"/>
            </a:pPr>
            <a:endParaRPr lang="en-US" sz="1800" b="1" dirty="0">
              <a:latin typeface="Caliban" pitchFamily="2" charset="0"/>
              <a:cs typeface="Caliban" pitchFamily="2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00B050"/>
                </a:solidFill>
                <a:latin typeface="Caliban" pitchFamily="2" charset="0"/>
                <a:cs typeface="Caliban" pitchFamily="2" charset="0"/>
              </a:rPr>
              <a:t>THOUGHTS FOR DISCUSSION:</a:t>
            </a:r>
          </a:p>
          <a:p>
            <a:pPr>
              <a:buFontTx/>
              <a:buChar char="-"/>
            </a:pPr>
            <a:r>
              <a:rPr lang="en-US" sz="1800" b="1" dirty="0">
                <a:solidFill>
                  <a:srgbClr val="00B050"/>
                </a:solidFill>
                <a:latin typeface="Caliban" pitchFamily="2" charset="0"/>
                <a:cs typeface="Caliban" pitchFamily="2" charset="0"/>
              </a:rPr>
              <a:t>WHAT GOES INTO A WRITING ‘PRACTICE’?</a:t>
            </a:r>
          </a:p>
          <a:p>
            <a:pPr>
              <a:buFontTx/>
              <a:buChar char="-"/>
            </a:pPr>
            <a:r>
              <a:rPr lang="en-US" sz="1800" b="1" dirty="0">
                <a:solidFill>
                  <a:srgbClr val="00B050"/>
                </a:solidFill>
                <a:latin typeface="Caliban" pitchFamily="2" charset="0"/>
                <a:cs typeface="Caliban" pitchFamily="2" charset="0"/>
              </a:rPr>
              <a:t>What, in your ‘practice’, HAS GOT YOU HUNG UP?</a:t>
            </a:r>
          </a:p>
          <a:p>
            <a:pPr>
              <a:buFontTx/>
              <a:buChar char="-"/>
            </a:pPr>
            <a:r>
              <a:rPr lang="en-US" sz="1800" b="1" dirty="0">
                <a:solidFill>
                  <a:srgbClr val="00B050"/>
                </a:solidFill>
                <a:latin typeface="Caliban" pitchFamily="2" charset="0"/>
                <a:cs typeface="Caliban" pitchFamily="2" charset="0"/>
              </a:rPr>
              <a:t>What’s going really WELL for you?</a:t>
            </a:r>
          </a:p>
          <a:p>
            <a:pPr>
              <a:buFontTx/>
              <a:buChar char="-"/>
            </a:pPr>
            <a:endParaRPr lang="en-US" sz="1800" b="1" dirty="0">
              <a:solidFill>
                <a:srgbClr val="00B050"/>
              </a:solidFill>
              <a:latin typeface="Caliban" pitchFamily="2" charset="0"/>
              <a:cs typeface="Caliban" pitchFamily="2" charset="0"/>
            </a:endParaRPr>
          </a:p>
          <a:p>
            <a:pPr marL="0" indent="0">
              <a:buNone/>
            </a:pPr>
            <a:endParaRPr lang="en-US" sz="1800" b="1" dirty="0">
              <a:latin typeface="Caliban" pitchFamily="2" charset="0"/>
              <a:cs typeface="Caliban" pitchFamily="2" charset="0"/>
            </a:endParaRPr>
          </a:p>
          <a:p>
            <a:pPr marL="0" indent="0">
              <a:buNone/>
            </a:pPr>
            <a:endParaRPr lang="en-US" sz="1400" b="1" dirty="0">
              <a:latin typeface="Caliban" pitchFamily="2" charset="0"/>
              <a:cs typeface="Cali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8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7"/>
    </mc:Choice>
    <mc:Fallback xmlns="">
      <p:transition spd="slow" advTm="1815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ADEFF4-B571-4A8D-B6CF-CB85E66F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52" y="476673"/>
            <a:ext cx="8253695" cy="1368152"/>
          </a:xfrm>
        </p:spPr>
        <p:txBody>
          <a:bodyPr>
            <a:normAutofit fontScale="90000"/>
          </a:bodyPr>
          <a:lstStyle/>
          <a:p>
            <a:r>
              <a:rPr lang="en-US" sz="4800" b="1" spc="300" dirty="0">
                <a:solidFill>
                  <a:srgbClr val="E9DC37"/>
                </a:solidFill>
                <a:latin typeface="Caliban" pitchFamily="2" charset="0"/>
                <a:cs typeface="Caliban" pitchFamily="2" charset="0"/>
              </a:rPr>
              <a:t>WRITING AS ‘PRACTICE’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0609696-9EBA-4950-B77A-3AB1BC4B6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5362" y="1412776"/>
            <a:ext cx="6873273" cy="522932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	</a:t>
            </a:r>
          </a:p>
          <a:p>
            <a:pPr marL="0" indent="0">
              <a:buNone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SUMMARY: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GENERATES content, rather than REFLECTING content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Regular PRACTICE generates SKILL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Finished writing is an ARTEFACT of thinking-through-writing, a ‘PERFORMANCE’ of knowledge</a:t>
            </a:r>
          </a:p>
          <a:p>
            <a:pPr>
              <a:buFontTx/>
              <a:buChar char="-"/>
            </a:pPr>
            <a:endParaRPr lang="en-US" sz="1800" b="1" dirty="0">
              <a:latin typeface="Caliban" pitchFamily="2" charset="0"/>
              <a:cs typeface="Caliban" pitchFamily="2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00B050"/>
                </a:solidFill>
                <a:latin typeface="Caliban" pitchFamily="2" charset="0"/>
                <a:cs typeface="Caliban" pitchFamily="2" charset="0"/>
              </a:rPr>
              <a:t>THOUGHTS FOR DISCUSSION:</a:t>
            </a:r>
          </a:p>
          <a:p>
            <a:pPr>
              <a:buFontTx/>
              <a:buChar char="-"/>
            </a:pPr>
            <a:r>
              <a:rPr lang="en-US" sz="1800" b="1" dirty="0">
                <a:solidFill>
                  <a:srgbClr val="00B050"/>
                </a:solidFill>
                <a:latin typeface="Caliban" pitchFamily="2" charset="0"/>
                <a:cs typeface="Caliban" pitchFamily="2" charset="0"/>
              </a:rPr>
              <a:t>WHAT GOES INTO A WRITING ‘PRACTICE’?</a:t>
            </a:r>
          </a:p>
          <a:p>
            <a:pPr>
              <a:buFontTx/>
              <a:buChar char="-"/>
            </a:pPr>
            <a:r>
              <a:rPr lang="en-US" sz="1800" b="1" dirty="0">
                <a:solidFill>
                  <a:srgbClr val="00B050"/>
                </a:solidFill>
                <a:latin typeface="Caliban" pitchFamily="2" charset="0"/>
                <a:cs typeface="Caliban" pitchFamily="2" charset="0"/>
              </a:rPr>
              <a:t>What, in your ‘practice’, HAS GOT YOU HUNG UP?</a:t>
            </a:r>
          </a:p>
          <a:p>
            <a:pPr>
              <a:buFontTx/>
              <a:buChar char="-"/>
            </a:pPr>
            <a:r>
              <a:rPr lang="en-US" sz="1800" b="1" dirty="0">
                <a:solidFill>
                  <a:srgbClr val="00B050"/>
                </a:solidFill>
                <a:latin typeface="Caliban" pitchFamily="2" charset="0"/>
                <a:cs typeface="Caliban" pitchFamily="2" charset="0"/>
              </a:rPr>
              <a:t>What’s going really WELL for you?</a:t>
            </a:r>
          </a:p>
          <a:p>
            <a:pPr>
              <a:buFontTx/>
              <a:buChar char="-"/>
            </a:pPr>
            <a:endParaRPr lang="en-US" sz="1800" b="1" dirty="0">
              <a:solidFill>
                <a:srgbClr val="00B050"/>
              </a:solidFill>
              <a:latin typeface="Caliban" pitchFamily="2" charset="0"/>
              <a:cs typeface="Caliban" pitchFamily="2" charset="0"/>
            </a:endParaRPr>
          </a:p>
          <a:p>
            <a:pPr marL="0" indent="0">
              <a:buNone/>
            </a:pPr>
            <a:r>
              <a:rPr lang="en-US" sz="1800" b="1" dirty="0" err="1">
                <a:solidFill>
                  <a:srgbClr val="FF0000"/>
                </a:solidFill>
                <a:latin typeface="Caliban" pitchFamily="2" charset="0"/>
                <a:cs typeface="Caliban" pitchFamily="2" charset="0"/>
              </a:rPr>
              <a:t>Joli</a:t>
            </a:r>
            <a:r>
              <a:rPr lang="en-US" sz="1800" b="1" dirty="0">
                <a:solidFill>
                  <a:srgbClr val="FF0000"/>
                </a:solidFill>
                <a:latin typeface="Caliban" pitchFamily="2" charset="0"/>
                <a:cs typeface="Caliban" pitchFamily="2" charset="0"/>
              </a:rPr>
              <a:t> Jenson’s categories: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  <a:latin typeface="Caliban" pitchFamily="2" charset="0"/>
                <a:cs typeface="Caliban" pitchFamily="2" charset="0"/>
              </a:rPr>
              <a:t>- TIME, SPACE, ENERGY, and (NB) SOCIAL INTERACTION</a:t>
            </a:r>
          </a:p>
          <a:p>
            <a:pPr>
              <a:buFontTx/>
              <a:buChar char="-"/>
            </a:pPr>
            <a:endParaRPr lang="en-US" sz="1800" b="1" dirty="0">
              <a:latin typeface="Caliban" pitchFamily="2" charset="0"/>
              <a:cs typeface="Caliban" pitchFamily="2" charset="0"/>
            </a:endParaRPr>
          </a:p>
          <a:p>
            <a:pPr marL="0" indent="0">
              <a:buNone/>
            </a:pPr>
            <a:endParaRPr lang="en-US" sz="1400" b="1" dirty="0">
              <a:latin typeface="Caliban" pitchFamily="2" charset="0"/>
              <a:cs typeface="Cali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32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7"/>
    </mc:Choice>
    <mc:Fallback xmlns="">
      <p:transition spd="slow" advTm="1815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ADEFF4-B571-4A8D-B6CF-CB85E66F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52" y="476673"/>
            <a:ext cx="8253695" cy="1368152"/>
          </a:xfrm>
        </p:spPr>
        <p:txBody>
          <a:bodyPr>
            <a:normAutofit/>
          </a:bodyPr>
          <a:lstStyle/>
          <a:p>
            <a:r>
              <a:rPr lang="en-US" sz="4800" b="1" spc="300" dirty="0">
                <a:solidFill>
                  <a:srgbClr val="E1972B"/>
                </a:solidFill>
                <a:latin typeface="Caliban" pitchFamily="2" charset="0"/>
                <a:cs typeface="Caliban" pitchFamily="2" charset="0"/>
              </a:rPr>
              <a:t>TIME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0609696-9EBA-4950-B77A-3AB1BC4B6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5362" y="1412776"/>
            <a:ext cx="6873273" cy="522932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	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‘15 minutes a day’: establishing RHYTHM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(But that’s never </a:t>
            </a:r>
            <a:r>
              <a:rPr lang="en-US" sz="1800" b="1" dirty="0" err="1">
                <a:latin typeface="Caliban" pitchFamily="2" charset="0"/>
                <a:cs typeface="Caliban" pitchFamily="2" charset="0"/>
              </a:rPr>
              <a:t>gonna</a:t>
            </a:r>
            <a:r>
              <a:rPr lang="en-US" sz="1800" b="1" dirty="0">
                <a:latin typeface="Caliban" pitchFamily="2" charset="0"/>
                <a:cs typeface="Caliban" pitchFamily="2" charset="0"/>
              </a:rPr>
              <a:t> be enough)</a:t>
            </a:r>
            <a:endParaRPr lang="en-US" sz="1400" b="1" dirty="0">
              <a:latin typeface="Caliban" pitchFamily="2" charset="0"/>
              <a:cs typeface="Caliban" pitchFamily="2" charset="0"/>
            </a:endParaRPr>
          </a:p>
          <a:p>
            <a:pPr>
              <a:buFontTx/>
              <a:buChar char="-"/>
            </a:pPr>
            <a:endParaRPr lang="en-US" sz="1800" b="1" dirty="0">
              <a:latin typeface="Caliban" pitchFamily="2" charset="0"/>
              <a:cs typeface="Caliban" pitchFamily="2" charset="0"/>
            </a:endParaRPr>
          </a:p>
          <a:p>
            <a:pPr marL="0" indent="0">
              <a:buNone/>
            </a:pPr>
            <a:endParaRPr lang="en-US" sz="1400" b="1" dirty="0">
              <a:latin typeface="Caliban" pitchFamily="2" charset="0"/>
              <a:cs typeface="Caliban" pitchFamily="2" charset="0"/>
            </a:endParaRPr>
          </a:p>
        </p:txBody>
      </p:sp>
      <p:pic>
        <p:nvPicPr>
          <p:cNvPr id="1026" name="Picture 10">
            <a:extLst>
              <a:ext uri="{FF2B5EF4-FFF2-40B4-BE49-F238E27FC236}">
                <a16:creationId xmlns:a16="http://schemas.microsoft.com/office/drawing/2014/main" id="{89AF9CE4-1F98-4982-9A76-550B37884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12033"/>
            <a:ext cx="5390803" cy="170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1">
            <a:extLst>
              <a:ext uri="{FF2B5EF4-FFF2-40B4-BE49-F238E27FC236}">
                <a16:creationId xmlns:a16="http://schemas.microsoft.com/office/drawing/2014/main" id="{55840706-5F4C-4D06-8FAB-636AE3107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4561006"/>
            <a:ext cx="5342956" cy="78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FD5E2E1-8744-4FC6-B539-5AE056AC0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301110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8F89B9D-3FA5-4F36-84C7-966CCFB2B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448748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76E6463-A63C-48DB-A6AA-8A6E33B1E8F1}"/>
              </a:ext>
            </a:extLst>
          </p:cNvPr>
          <p:cNvSpPr txBox="1">
            <a:spLocks/>
          </p:cNvSpPr>
          <p:nvPr/>
        </p:nvSpPr>
        <p:spPr>
          <a:xfrm>
            <a:off x="2822761" y="5423124"/>
            <a:ext cx="454827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 err="1">
                <a:latin typeface="Caliban" pitchFamily="2" charset="0"/>
                <a:cs typeface="Caliban" pitchFamily="2" charset="0"/>
              </a:rPr>
              <a:t>Joli</a:t>
            </a:r>
            <a:r>
              <a:rPr lang="en-US" sz="1600" dirty="0">
                <a:latin typeface="Caliban" pitchFamily="2" charset="0"/>
                <a:cs typeface="Caliban" pitchFamily="2" charset="0"/>
              </a:rPr>
              <a:t> Jensen, </a:t>
            </a:r>
            <a:r>
              <a:rPr lang="en-US" sz="1600" i="1" dirty="0">
                <a:latin typeface="Caliban" pitchFamily="2" charset="0"/>
                <a:cs typeface="Caliban" pitchFamily="2" charset="0"/>
              </a:rPr>
              <a:t>Write No Matter What: Advice for Academics</a:t>
            </a:r>
            <a:endParaRPr lang="en-US" sz="1600" dirty="0">
              <a:latin typeface="Caliban" pitchFamily="2" charset="0"/>
              <a:cs typeface="Caliban" pitchFamily="2" charset="0"/>
            </a:endParaRPr>
          </a:p>
          <a:p>
            <a:pPr marL="0" indent="0" algn="r">
              <a:buNone/>
            </a:pPr>
            <a:endParaRPr lang="en-US" sz="1600" dirty="0">
              <a:latin typeface="Caliban" pitchFamily="2" charset="0"/>
              <a:cs typeface="Caliban" pitchFamily="2" charset="0"/>
            </a:endParaRPr>
          </a:p>
          <a:p>
            <a:pPr marL="0" indent="0" algn="r">
              <a:buNone/>
            </a:pPr>
            <a:endParaRPr lang="en-US" sz="1800" dirty="0">
              <a:latin typeface="Caliban" pitchFamily="2" charset="0"/>
              <a:cs typeface="Cali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7"/>
    </mc:Choice>
    <mc:Fallback xmlns="">
      <p:transition spd="slow" advTm="1815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ADEFF4-B571-4A8D-B6CF-CB85E66F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52" y="476673"/>
            <a:ext cx="8253695" cy="1368152"/>
          </a:xfrm>
        </p:spPr>
        <p:txBody>
          <a:bodyPr>
            <a:normAutofit/>
          </a:bodyPr>
          <a:lstStyle/>
          <a:p>
            <a:r>
              <a:rPr lang="en-US" sz="4800" b="1" spc="300" dirty="0">
                <a:solidFill>
                  <a:srgbClr val="E1972B"/>
                </a:solidFill>
                <a:latin typeface="Caliban" pitchFamily="2" charset="0"/>
                <a:cs typeface="Caliban" pitchFamily="2" charset="0"/>
              </a:rPr>
              <a:t>TIME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0609696-9EBA-4950-B77A-3AB1BC4B6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5362" y="1412776"/>
            <a:ext cx="6873273" cy="522932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	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‘15 minutes a day’: establishing RHYTHM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(But that’s never </a:t>
            </a:r>
            <a:r>
              <a:rPr lang="en-US" sz="1800" b="1" dirty="0" err="1">
                <a:latin typeface="Caliban" pitchFamily="2" charset="0"/>
                <a:cs typeface="Caliban" pitchFamily="2" charset="0"/>
              </a:rPr>
              <a:t>gonna</a:t>
            </a:r>
            <a:r>
              <a:rPr lang="en-US" sz="1800" b="1" dirty="0">
                <a:latin typeface="Caliban" pitchFamily="2" charset="0"/>
                <a:cs typeface="Caliban" pitchFamily="2" charset="0"/>
              </a:rPr>
              <a:t> be enough)</a:t>
            </a:r>
            <a:endParaRPr lang="en-US" sz="1400" b="1" dirty="0">
              <a:latin typeface="Caliban" pitchFamily="2" charset="0"/>
              <a:cs typeface="Caliban" pitchFamily="2" charset="0"/>
            </a:endParaRPr>
          </a:p>
          <a:p>
            <a:pPr>
              <a:buFontTx/>
              <a:buChar char="-"/>
            </a:pPr>
            <a:endParaRPr lang="en-US" sz="1800" b="1" dirty="0">
              <a:latin typeface="Caliban" pitchFamily="2" charset="0"/>
              <a:cs typeface="Caliban" pitchFamily="2" charset="0"/>
            </a:endParaRPr>
          </a:p>
          <a:p>
            <a:pPr marL="0" indent="0">
              <a:buNone/>
            </a:pPr>
            <a:endParaRPr lang="en-US" sz="1400" b="1" dirty="0">
              <a:latin typeface="Caliban" pitchFamily="2" charset="0"/>
              <a:cs typeface="Caliban" pitchFamily="2" charset="0"/>
            </a:endParaRPr>
          </a:p>
        </p:txBody>
      </p:sp>
      <p:pic>
        <p:nvPicPr>
          <p:cNvPr id="1026" name="Picture 10">
            <a:extLst>
              <a:ext uri="{FF2B5EF4-FFF2-40B4-BE49-F238E27FC236}">
                <a16:creationId xmlns:a16="http://schemas.microsoft.com/office/drawing/2014/main" id="{89AF9CE4-1F98-4982-9A76-550B37884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12033"/>
            <a:ext cx="5390803" cy="170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1">
            <a:extLst>
              <a:ext uri="{FF2B5EF4-FFF2-40B4-BE49-F238E27FC236}">
                <a16:creationId xmlns:a16="http://schemas.microsoft.com/office/drawing/2014/main" id="{55840706-5F4C-4D06-8FAB-636AE3107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4561006"/>
            <a:ext cx="5342956" cy="78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FD5E2E1-8744-4FC6-B539-5AE056AC0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301110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8F89B9D-3FA5-4F36-84C7-966CCFB2B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448748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76E6463-A63C-48DB-A6AA-8A6E33B1E8F1}"/>
              </a:ext>
            </a:extLst>
          </p:cNvPr>
          <p:cNvSpPr txBox="1">
            <a:spLocks/>
          </p:cNvSpPr>
          <p:nvPr/>
        </p:nvSpPr>
        <p:spPr>
          <a:xfrm>
            <a:off x="2822761" y="5423124"/>
            <a:ext cx="454827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 err="1">
                <a:latin typeface="Caliban" pitchFamily="2" charset="0"/>
                <a:cs typeface="Caliban" pitchFamily="2" charset="0"/>
              </a:rPr>
              <a:t>Joli</a:t>
            </a:r>
            <a:r>
              <a:rPr lang="en-US" sz="1600" dirty="0">
                <a:latin typeface="Caliban" pitchFamily="2" charset="0"/>
                <a:cs typeface="Caliban" pitchFamily="2" charset="0"/>
              </a:rPr>
              <a:t> Jensen, </a:t>
            </a:r>
            <a:r>
              <a:rPr lang="en-US" sz="1600" i="1" dirty="0">
                <a:latin typeface="Caliban" pitchFamily="2" charset="0"/>
                <a:cs typeface="Caliban" pitchFamily="2" charset="0"/>
              </a:rPr>
              <a:t>Write No Matter What: Advice for Academics</a:t>
            </a:r>
            <a:endParaRPr lang="en-US" sz="1600" dirty="0">
              <a:latin typeface="Caliban" pitchFamily="2" charset="0"/>
              <a:cs typeface="Caliban" pitchFamily="2" charset="0"/>
            </a:endParaRPr>
          </a:p>
          <a:p>
            <a:pPr marL="0" indent="0" algn="r">
              <a:buNone/>
            </a:pPr>
            <a:endParaRPr lang="en-US" sz="1600" dirty="0">
              <a:latin typeface="Caliban" pitchFamily="2" charset="0"/>
              <a:cs typeface="Caliban" pitchFamily="2" charset="0"/>
            </a:endParaRPr>
          </a:p>
          <a:p>
            <a:pPr marL="0" indent="0" algn="r">
              <a:buNone/>
            </a:pPr>
            <a:endParaRPr lang="en-US" sz="1800" dirty="0">
              <a:latin typeface="Caliban" pitchFamily="2" charset="0"/>
              <a:cs typeface="Caliban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457DFA-41DC-4E5B-8E8E-25F20391616D}"/>
              </a:ext>
            </a:extLst>
          </p:cNvPr>
          <p:cNvSpPr txBox="1">
            <a:spLocks/>
          </p:cNvSpPr>
          <p:nvPr/>
        </p:nvSpPr>
        <p:spPr>
          <a:xfrm>
            <a:off x="-1383115" y="5472863"/>
            <a:ext cx="8253695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300" dirty="0">
                <a:solidFill>
                  <a:srgbClr val="A902EC"/>
                </a:solidFill>
                <a:latin typeface="Caliban" pitchFamily="2" charset="0"/>
                <a:cs typeface="Caliban" pitchFamily="2" charset="0"/>
              </a:rPr>
              <a:t>(… +ENERGY)</a:t>
            </a:r>
          </a:p>
        </p:txBody>
      </p:sp>
    </p:spTree>
    <p:extLst>
      <p:ext uri="{BB962C8B-B14F-4D97-AF65-F5344CB8AC3E}">
        <p14:creationId xmlns:p14="http://schemas.microsoft.com/office/powerpoint/2010/main" val="388086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7"/>
    </mc:Choice>
    <mc:Fallback xmlns="">
      <p:transition spd="slow" advTm="1815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ADEFF4-B571-4A8D-B6CF-CB85E66F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52" y="476673"/>
            <a:ext cx="8253695" cy="1368152"/>
          </a:xfrm>
        </p:spPr>
        <p:txBody>
          <a:bodyPr>
            <a:normAutofit/>
          </a:bodyPr>
          <a:lstStyle/>
          <a:p>
            <a:r>
              <a:rPr lang="en-US" sz="4800" b="1" spc="300" dirty="0">
                <a:solidFill>
                  <a:srgbClr val="00B050"/>
                </a:solidFill>
                <a:latin typeface="Caliban" pitchFamily="2" charset="0"/>
                <a:cs typeface="Caliban" pitchFamily="2" charset="0"/>
              </a:rPr>
              <a:t>S  P  A  C  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0609696-9EBA-4950-B77A-3AB1BC4B6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5362" y="1412776"/>
            <a:ext cx="6873273" cy="522932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	</a:t>
            </a:r>
          </a:p>
          <a:p>
            <a:pPr>
              <a:buFontTx/>
              <a:buChar char="-"/>
            </a:pPr>
            <a:r>
              <a:rPr lang="en-US" sz="1800" b="1" dirty="0">
                <a:latin typeface="Caliban" pitchFamily="2" charset="0"/>
                <a:cs typeface="Caliban" pitchFamily="2" charset="0"/>
              </a:rPr>
              <a:t>‘A DOOR THAT YOU’RE WILLING TO SHUT’</a:t>
            </a:r>
            <a:endParaRPr lang="en-US" sz="1400" b="1" dirty="0">
              <a:latin typeface="Caliban" pitchFamily="2" charset="0"/>
              <a:cs typeface="Caliban" pitchFamily="2" charset="0"/>
            </a:endParaRPr>
          </a:p>
          <a:p>
            <a:pPr>
              <a:buFontTx/>
              <a:buChar char="-"/>
            </a:pPr>
            <a:endParaRPr lang="en-US" sz="1800" b="1" dirty="0">
              <a:latin typeface="Caliban" pitchFamily="2" charset="0"/>
              <a:cs typeface="Caliban" pitchFamily="2" charset="0"/>
            </a:endParaRPr>
          </a:p>
          <a:p>
            <a:pPr marL="0" indent="0">
              <a:buNone/>
            </a:pPr>
            <a:endParaRPr lang="en-US" sz="1400" b="1" dirty="0">
              <a:latin typeface="Caliban" pitchFamily="2" charset="0"/>
              <a:cs typeface="Caliban" pitchFamily="2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FD5E2E1-8744-4FC6-B539-5AE056AC0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301110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8F89B9D-3FA5-4F36-84C7-966CCFB2B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448748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76E6463-A63C-48DB-A6AA-8A6E33B1E8F1}"/>
              </a:ext>
            </a:extLst>
          </p:cNvPr>
          <p:cNvSpPr txBox="1">
            <a:spLocks/>
          </p:cNvSpPr>
          <p:nvPr/>
        </p:nvSpPr>
        <p:spPr>
          <a:xfrm>
            <a:off x="2710491" y="4612651"/>
            <a:ext cx="454827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 err="1">
                <a:latin typeface="Caliban" pitchFamily="2" charset="0"/>
                <a:cs typeface="Caliban" pitchFamily="2" charset="0"/>
              </a:rPr>
              <a:t>Joli</a:t>
            </a:r>
            <a:r>
              <a:rPr lang="en-US" sz="1600" dirty="0">
                <a:latin typeface="Caliban" pitchFamily="2" charset="0"/>
                <a:cs typeface="Caliban" pitchFamily="2" charset="0"/>
              </a:rPr>
              <a:t> Jensen, </a:t>
            </a:r>
            <a:r>
              <a:rPr lang="en-US" sz="1600" i="1" dirty="0">
                <a:latin typeface="Caliban" pitchFamily="2" charset="0"/>
                <a:cs typeface="Caliban" pitchFamily="2" charset="0"/>
              </a:rPr>
              <a:t>Write No Matter What: Advice for Academics</a:t>
            </a:r>
            <a:endParaRPr lang="en-US" sz="1600" dirty="0">
              <a:latin typeface="Caliban" pitchFamily="2" charset="0"/>
              <a:cs typeface="Caliban" pitchFamily="2" charset="0"/>
            </a:endParaRPr>
          </a:p>
          <a:p>
            <a:pPr marL="0" indent="0" algn="r">
              <a:buNone/>
            </a:pPr>
            <a:endParaRPr lang="en-US" sz="1600" dirty="0">
              <a:latin typeface="Caliban" pitchFamily="2" charset="0"/>
              <a:cs typeface="Caliban" pitchFamily="2" charset="0"/>
            </a:endParaRPr>
          </a:p>
          <a:p>
            <a:pPr marL="0" indent="0" algn="r">
              <a:buNone/>
            </a:pPr>
            <a:endParaRPr lang="en-US" sz="1800" dirty="0">
              <a:latin typeface="Caliban" pitchFamily="2" charset="0"/>
              <a:cs typeface="Caliban" pitchFamily="2" charset="0"/>
            </a:endParaRPr>
          </a:p>
        </p:txBody>
      </p:sp>
      <p:pic>
        <p:nvPicPr>
          <p:cNvPr id="2049" name="Picture 13">
            <a:extLst>
              <a:ext uri="{FF2B5EF4-FFF2-40B4-BE49-F238E27FC236}">
                <a16:creationId xmlns:a16="http://schemas.microsoft.com/office/drawing/2014/main" id="{FD6DF989-D73A-4C4B-B2F9-1113445F4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264" y="2764915"/>
            <a:ext cx="6972303" cy="172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B18221C6-3D67-4A9F-BCA1-5284595CA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4B43091-F795-4B0D-A8A6-41F4FCEC3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305EC2E-72C4-41B2-BEE9-094C52061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051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7"/>
    </mc:Choice>
    <mc:Fallback xmlns="">
      <p:transition spd="slow" advTm="18157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7157</TotalTime>
  <Words>514</Words>
  <Application>Microsoft Office PowerPoint</Application>
  <PresentationFormat>On-screen Show (4:3)</PresentationFormat>
  <Paragraphs>90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Caliban</vt:lpstr>
      <vt:lpstr>Calibri</vt:lpstr>
      <vt:lpstr>Office Theme</vt:lpstr>
      <vt:lpstr>WRITING AS ‘PRACTICE’</vt:lpstr>
      <vt:lpstr>WRITING AS ‘PRACTICE’</vt:lpstr>
      <vt:lpstr>WRITING AS ‘PRACTICE’</vt:lpstr>
      <vt:lpstr>WRITING AS ‘PRACTICE’</vt:lpstr>
      <vt:lpstr>WRITING AS ‘PRACTICE’</vt:lpstr>
      <vt:lpstr>WRITING AS ‘PRACTICE’</vt:lpstr>
      <vt:lpstr>TIME</vt:lpstr>
      <vt:lpstr>TIME</vt:lpstr>
      <vt:lpstr>S  P  A  C  E</vt:lpstr>
      <vt:lpstr>S  P  A  C  E</vt:lpstr>
      <vt:lpstr>OTHER PEOPLE</vt:lpstr>
      <vt:lpstr>OTHER PEOPLE</vt:lpstr>
      <vt:lpstr>GETTING STARTED IS HARD</vt:lpstr>
      <vt:lpstr>FOR DISCUSSION :)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build</dc:creator>
  <cp:lastModifiedBy>bonadiesna</cp:lastModifiedBy>
  <cp:revision>91</cp:revision>
  <dcterms:created xsi:type="dcterms:W3CDTF">2019-07-08T09:16:04Z</dcterms:created>
  <dcterms:modified xsi:type="dcterms:W3CDTF">2020-11-13T16:01:34Z</dcterms:modified>
</cp:coreProperties>
</file>